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handoutMasterIdLst>
    <p:handoutMasterId r:id="rId29"/>
  </p:handoutMasterIdLst>
  <p:sldIdLst>
    <p:sldId id="292" r:id="rId2"/>
    <p:sldId id="293" r:id="rId3"/>
    <p:sldId id="273" r:id="rId4"/>
    <p:sldId id="265" r:id="rId5"/>
    <p:sldId id="335" r:id="rId6"/>
    <p:sldId id="347" r:id="rId7"/>
    <p:sldId id="336" r:id="rId8"/>
    <p:sldId id="324" r:id="rId9"/>
    <p:sldId id="306" r:id="rId10"/>
    <p:sldId id="326" r:id="rId11"/>
    <p:sldId id="327" r:id="rId12"/>
    <p:sldId id="309" r:id="rId13"/>
    <p:sldId id="330" r:id="rId14"/>
    <p:sldId id="337" r:id="rId15"/>
    <p:sldId id="344" r:id="rId16"/>
    <p:sldId id="338" r:id="rId17"/>
    <p:sldId id="349" r:id="rId18"/>
    <p:sldId id="329" r:id="rId19"/>
    <p:sldId id="346" r:id="rId20"/>
    <p:sldId id="342" r:id="rId21"/>
    <p:sldId id="348" r:id="rId22"/>
    <p:sldId id="339" r:id="rId23"/>
    <p:sldId id="345" r:id="rId24"/>
    <p:sldId id="341" r:id="rId25"/>
    <p:sldId id="331" r:id="rId26"/>
    <p:sldId id="343" r:id="rId27"/>
    <p:sldId id="301" r:id="rId28"/>
  </p:sldIdLst>
  <p:sldSz cx="12192000" cy="6858000"/>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32E0"/>
    <a:srgbClr val="5827B3"/>
    <a:srgbClr val="FF0A05"/>
    <a:srgbClr val="DCDDDF"/>
    <a:srgbClr val="F5F5F5"/>
    <a:srgbClr val="432199"/>
    <a:srgbClr val="4B2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Стиль из темы 1 - акцент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B1032C-EA38-4F05-BA0D-38AFFFC7BED3}" styleName="Светлый стиль 3 — акцент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4585" autoAdjust="0"/>
  </p:normalViewPr>
  <p:slideViewPr>
    <p:cSldViewPr snapToGrid="0" snapToObjects="1">
      <p:cViewPr>
        <p:scale>
          <a:sx n="100" d="100"/>
          <a:sy n="100" d="100"/>
        </p:scale>
        <p:origin x="-1272" y="-324"/>
      </p:cViewPr>
      <p:guideLst>
        <p:guide orient="horz" pos="2160"/>
        <p:guide orient="horz" pos="436"/>
        <p:guide orient="horz" pos="3793"/>
        <p:guide pos="3840"/>
        <p:guide pos="483"/>
        <p:guide pos="5518"/>
        <p:guide pos="7197"/>
        <p:guide pos="2162"/>
        <p:guide pos="3341"/>
        <p:guide pos="4339"/>
      </p:guideLst>
    </p:cSldViewPr>
  </p:slideViewPr>
  <p:outlineViewPr>
    <p:cViewPr>
      <p:scale>
        <a:sx n="33" d="100"/>
        <a:sy n="33" d="100"/>
      </p:scale>
      <p:origin x="48" y="146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39" d="100"/>
          <a:sy n="139" d="100"/>
        </p:scale>
        <p:origin x="4936"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ru-RU"/>
          </a:p>
        </p:txBody>
      </p:sp>
      <p:sp>
        <p:nvSpPr>
          <p:cNvPr id="3" name="Дата 2">
            <a:extLst>
              <a:ext uri="{FF2B5EF4-FFF2-40B4-BE49-F238E27FC236}"/>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793D4C8-71CB-46E7-89A0-9F4DB5B39E1E}" type="datetimeFigureOut">
              <a:rPr lang="ru-RU"/>
              <a:pPr>
                <a:defRPr/>
              </a:pPr>
              <a:t>05.06.2022</a:t>
            </a:fld>
            <a:endParaRPr lang="ru-RU"/>
          </a:p>
        </p:txBody>
      </p:sp>
      <p:sp>
        <p:nvSpPr>
          <p:cNvPr id="4" name="Нижний колонтитул 3">
            <a:extLst>
              <a:ext uri="{FF2B5EF4-FFF2-40B4-BE49-F238E27FC236}"/>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ru-RU"/>
          </a:p>
        </p:txBody>
      </p:sp>
      <p:sp>
        <p:nvSpPr>
          <p:cNvPr id="5" name="Номер слайда 4">
            <a:extLst>
              <a:ext uri="{FF2B5EF4-FFF2-40B4-BE49-F238E27FC236}"/>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7F5CB68-9F91-407E-A642-A999033CC0FA}" type="slidenum">
              <a:rPr lang="ru-RU"/>
              <a:pPr>
                <a:defRPr/>
              </a:pPr>
              <a:t>‹#›</a:t>
            </a:fld>
            <a:endParaRPr lang="ru-RU"/>
          </a:p>
        </p:txBody>
      </p:sp>
    </p:spTree>
    <p:extLst>
      <p:ext uri="{BB962C8B-B14F-4D97-AF65-F5344CB8AC3E}">
        <p14:creationId xmlns:p14="http://schemas.microsoft.com/office/powerpoint/2010/main" val="281707409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Ref idx="1001">
        <a:schemeClr val="bg1"/>
      </p:bgRef>
    </p:bg>
    <p:spTree>
      <p:nvGrpSpPr>
        <p:cNvPr id="1" name=""/>
        <p:cNvGrpSpPr/>
        <p:nvPr/>
      </p:nvGrpSpPr>
      <p:grpSpPr>
        <a:xfrm>
          <a:off x="0" y="0"/>
          <a:ext cx="0" cy="0"/>
          <a:chOff x="0" y="0"/>
          <a:chExt cx="0" cy="0"/>
        </a:xfrm>
      </p:grpSpPr>
      <p:sp>
        <p:nvSpPr>
          <p:cNvPr id="9" name="Рисунок 2">
            <a:extLst>
              <a:ext uri="{FF2B5EF4-FFF2-40B4-BE49-F238E27FC236}"/>
            </a:extLst>
          </p:cNvPr>
          <p:cNvSpPr>
            <a:spLocks noGrp="1"/>
          </p:cNvSpPr>
          <p:nvPr>
            <p:ph type="pic" idx="10"/>
          </p:nvPr>
        </p:nvSpPr>
        <p:spPr>
          <a:xfrm>
            <a:off x="-1" y="0"/>
            <a:ext cx="12192001" cy="68714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8" name="Заголовок 1">
            <a:extLst>
              <a:ext uri="{FF2B5EF4-FFF2-40B4-BE49-F238E27FC236}"/>
            </a:extLst>
          </p:cNvPr>
          <p:cNvSpPr>
            <a:spLocks noGrp="1"/>
          </p:cNvSpPr>
          <p:nvPr>
            <p:ph type="title"/>
          </p:nvPr>
        </p:nvSpPr>
        <p:spPr>
          <a:xfrm>
            <a:off x="690847" y="1425574"/>
            <a:ext cx="9917886" cy="2601383"/>
          </a:xfrm>
          <a:prstGeom prst="rect">
            <a:avLst/>
          </a:prstGeom>
        </p:spPr>
        <p:txBody>
          <a:bodyPr anchor="b">
            <a:normAutofit/>
          </a:bodyPr>
          <a:lstStyle>
            <a:lvl1pPr>
              <a:defRPr sz="7200">
                <a:solidFill>
                  <a:schemeClr val="tx1"/>
                </a:solidFill>
                <a:latin typeface="Roboto" panose="02000000000000000000" pitchFamily="2" charset="0"/>
                <a:ea typeface="Roboto" panose="02000000000000000000" pitchFamily="2" charset="0"/>
              </a:defRPr>
            </a:lvl1pPr>
          </a:lstStyle>
          <a:p>
            <a:r>
              <a:rPr lang="ru-RU" dirty="0"/>
              <a:t>Образец заголовка</a:t>
            </a:r>
          </a:p>
        </p:txBody>
      </p:sp>
      <p:sp>
        <p:nvSpPr>
          <p:cNvPr id="6" name="Текст 3">
            <a:extLst>
              <a:ext uri="{FF2B5EF4-FFF2-40B4-BE49-F238E27FC236}"/>
            </a:extLst>
          </p:cNvPr>
          <p:cNvSpPr>
            <a:spLocks noGrp="1"/>
          </p:cNvSpPr>
          <p:nvPr>
            <p:ph type="body" sz="half" idx="2"/>
          </p:nvPr>
        </p:nvSpPr>
        <p:spPr>
          <a:xfrm>
            <a:off x="690847" y="4243914"/>
            <a:ext cx="9917886" cy="503614"/>
          </a:xfrm>
          <a:prstGeom prst="rect">
            <a:avLst/>
          </a:prstGeom>
        </p:spPr>
        <p:txBody>
          <a:bodyPr anchor="t">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Только заголовок">
    <p:spTree>
      <p:nvGrpSpPr>
        <p:cNvPr id="1" name=""/>
        <p:cNvGrpSpPr/>
        <p:nvPr/>
      </p:nvGrpSpPr>
      <p:grpSpPr>
        <a:xfrm>
          <a:off x="0" y="0"/>
          <a:ext cx="0" cy="0"/>
          <a:chOff x="0" y="0"/>
          <a:chExt cx="0" cy="0"/>
        </a:xfrm>
      </p:grpSpPr>
      <p:sp>
        <p:nvSpPr>
          <p:cNvPr id="4" name="Прямоугольник 4">
            <a:extLst>
              <a:ext uri="{FF2B5EF4-FFF2-40B4-BE49-F238E27FC236}"/>
            </a:extLst>
          </p:cNvPr>
          <p:cNvSpPr/>
          <p:nvPr userDrawn="1"/>
        </p:nvSpPr>
        <p:spPr>
          <a:xfrm>
            <a:off x="0" y="0"/>
            <a:ext cx="7958138" cy="6858000"/>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4" name="Текст 3">
            <a:extLst>
              <a:ext uri="{FF2B5EF4-FFF2-40B4-BE49-F238E27FC236}"/>
            </a:extLst>
          </p:cNvPr>
          <p:cNvSpPr>
            <a:spLocks noGrp="1"/>
          </p:cNvSpPr>
          <p:nvPr>
            <p:ph type="body" sz="half" idx="2"/>
          </p:nvPr>
        </p:nvSpPr>
        <p:spPr>
          <a:xfrm>
            <a:off x="8666447" y="1717992"/>
            <a:ext cx="2814353" cy="3422016"/>
          </a:xfrm>
          <a:prstGeom prst="rect">
            <a:avLst/>
          </a:prstGeom>
        </p:spPr>
        <p:txBody>
          <a:bodyPr anchor="ct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6" name="Рисунок 2">
            <a:extLst>
              <a:ext uri="{FF2B5EF4-FFF2-40B4-BE49-F238E27FC236}"/>
            </a:extLst>
          </p:cNvPr>
          <p:cNvSpPr>
            <a:spLocks noGrp="1"/>
          </p:cNvSpPr>
          <p:nvPr>
            <p:ph type="pic" idx="10"/>
          </p:nvPr>
        </p:nvSpPr>
        <p:spPr>
          <a:xfrm>
            <a:off x="775294" y="775295"/>
            <a:ext cx="6393557" cy="515983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8_Только заголовок">
    <p:spTree>
      <p:nvGrpSpPr>
        <p:cNvPr id="1" name=""/>
        <p:cNvGrpSpPr/>
        <p:nvPr/>
      </p:nvGrpSpPr>
      <p:grpSpPr>
        <a:xfrm>
          <a:off x="0" y="0"/>
          <a:ext cx="0" cy="0"/>
          <a:chOff x="0" y="0"/>
          <a:chExt cx="0" cy="0"/>
        </a:xfrm>
      </p:grpSpPr>
      <p:pic>
        <p:nvPicPr>
          <p:cNvPr id="6"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3" name="Объект 3">
            <a:extLst>
              <a:ext uri="{FF2B5EF4-FFF2-40B4-BE49-F238E27FC236}"/>
            </a:extLst>
          </p:cNvPr>
          <p:cNvSpPr>
            <a:spLocks noGrp="1"/>
          </p:cNvSpPr>
          <p:nvPr>
            <p:ph sz="half" idx="10"/>
          </p:nvPr>
        </p:nvSpPr>
        <p:spPr>
          <a:xfrm>
            <a:off x="775296" y="2641600"/>
            <a:ext cx="10649944" cy="3603095"/>
          </a:xfrm>
          <a:prstGeom prst="rect">
            <a:avLst/>
          </a:prstGeom>
        </p:spPr>
        <p:txBody>
          <a:bodyPr/>
          <a:lstStyle>
            <a:lvl1pPr marL="0" indent="0">
              <a:buNone/>
              <a:defRPr>
                <a:solidFill>
                  <a:schemeClr val="bg1"/>
                </a:solidFill>
              </a:defRPr>
            </a:lvl1pPr>
          </a:lstStyle>
          <a:p>
            <a:endParaRPr lang="ru-RU" dirty="0"/>
          </a:p>
        </p:txBody>
      </p:sp>
      <p:sp>
        <p:nvSpPr>
          <p:cNvPr id="5" name="Текст 3">
            <a:extLst>
              <a:ext uri="{FF2B5EF4-FFF2-40B4-BE49-F238E27FC236}"/>
            </a:extLst>
          </p:cNvPr>
          <p:cNvSpPr>
            <a:spLocks noGrp="1"/>
          </p:cNvSpPr>
          <p:nvPr>
            <p:ph type="body" sz="half" idx="2"/>
          </p:nvPr>
        </p:nvSpPr>
        <p:spPr>
          <a:xfrm>
            <a:off x="690846" y="1496260"/>
            <a:ext cx="10810307" cy="764340"/>
          </a:xfrm>
          <a:prstGeom prst="rect">
            <a:avLst/>
          </a:prstGeom>
        </p:spPr>
        <p:txBody>
          <a:bodyP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14" name="Заголовок 1">
            <a:extLst>
              <a:ext uri="{FF2B5EF4-FFF2-40B4-BE49-F238E27FC236}"/>
            </a:extLst>
          </p:cNvPr>
          <p:cNvSpPr>
            <a:spLocks noGrp="1"/>
          </p:cNvSpPr>
          <p:nvPr>
            <p:ph type="title"/>
          </p:nvPr>
        </p:nvSpPr>
        <p:spPr>
          <a:xfrm>
            <a:off x="623400"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1" name="Заголовок 1">
            <a:extLst>
              <a:ext uri="{FF2B5EF4-FFF2-40B4-BE49-F238E27FC236}"/>
            </a:extLst>
          </p:cNvPr>
          <p:cNvSpPr>
            <a:spLocks noGrp="1"/>
          </p:cNvSpPr>
          <p:nvPr>
            <p:ph type="title"/>
          </p:nvPr>
        </p:nvSpPr>
        <p:spPr>
          <a:xfrm>
            <a:off x="690847"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6" name="Рисунок 2">
            <a:extLst>
              <a:ext uri="{FF2B5EF4-FFF2-40B4-BE49-F238E27FC236}"/>
            </a:extLst>
          </p:cNvPr>
          <p:cNvSpPr>
            <a:spLocks noGrp="1"/>
          </p:cNvSpPr>
          <p:nvPr>
            <p:ph type="pic" idx="10"/>
          </p:nvPr>
        </p:nvSpPr>
        <p:spPr>
          <a:xfrm>
            <a:off x="775295" y="1651000"/>
            <a:ext cx="10725858" cy="427566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Только заголовок">
    <p:spTree>
      <p:nvGrpSpPr>
        <p:cNvPr id="1" name=""/>
        <p:cNvGrpSpPr/>
        <p:nvPr/>
      </p:nvGrpSpPr>
      <p:grpSpPr>
        <a:xfrm>
          <a:off x="0" y="0"/>
          <a:ext cx="0" cy="0"/>
          <a:chOff x="0" y="0"/>
          <a:chExt cx="0" cy="0"/>
        </a:xfrm>
      </p:grpSpPr>
      <p:sp>
        <p:nvSpPr>
          <p:cNvPr id="4" name="Прямоугольник 11">
            <a:extLst>
              <a:ext uri="{FF2B5EF4-FFF2-40B4-BE49-F238E27FC236}"/>
            </a:extLst>
          </p:cNvPr>
          <p:cNvSpPr/>
          <p:nvPr userDrawn="1"/>
        </p:nvSpPr>
        <p:spPr>
          <a:xfrm>
            <a:off x="0" y="1651000"/>
            <a:ext cx="12192000" cy="520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1" name="Заголовок 1">
            <a:extLst>
              <a:ext uri="{FF2B5EF4-FFF2-40B4-BE49-F238E27FC236}"/>
            </a:extLst>
          </p:cNvPr>
          <p:cNvSpPr>
            <a:spLocks noGrp="1"/>
          </p:cNvSpPr>
          <p:nvPr>
            <p:ph type="title"/>
          </p:nvPr>
        </p:nvSpPr>
        <p:spPr>
          <a:xfrm>
            <a:off x="690847"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6" name="Рисунок 2">
            <a:extLst>
              <a:ext uri="{FF2B5EF4-FFF2-40B4-BE49-F238E27FC236}"/>
            </a:extLst>
          </p:cNvPr>
          <p:cNvSpPr>
            <a:spLocks noGrp="1"/>
          </p:cNvSpPr>
          <p:nvPr>
            <p:ph type="pic" idx="10"/>
          </p:nvPr>
        </p:nvSpPr>
        <p:spPr>
          <a:xfrm>
            <a:off x="775295" y="2261409"/>
            <a:ext cx="10725858" cy="3665258"/>
          </a:xfrm>
          <a:prstGeom prst="rect">
            <a:avLst/>
          </a:prstGeo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9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1" name="Заголовок 1">
            <a:extLst>
              <a:ext uri="{FF2B5EF4-FFF2-40B4-BE49-F238E27FC236}"/>
            </a:extLst>
          </p:cNvPr>
          <p:cNvSpPr>
            <a:spLocks noGrp="1"/>
          </p:cNvSpPr>
          <p:nvPr>
            <p:ph type="title"/>
          </p:nvPr>
        </p:nvSpPr>
        <p:spPr>
          <a:xfrm>
            <a:off x="690847"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7" name="Текст 3">
            <a:extLst>
              <a:ext uri="{FF2B5EF4-FFF2-40B4-BE49-F238E27FC236}"/>
            </a:extLst>
          </p:cNvPr>
          <p:cNvSpPr>
            <a:spLocks noGrp="1"/>
          </p:cNvSpPr>
          <p:nvPr>
            <p:ph type="body" sz="half" idx="2"/>
          </p:nvPr>
        </p:nvSpPr>
        <p:spPr>
          <a:xfrm>
            <a:off x="690846" y="1880129"/>
            <a:ext cx="10810307" cy="2353205"/>
          </a:xfrm>
          <a:prstGeom prst="rect">
            <a:avLst/>
          </a:prstGeom>
        </p:spPr>
        <p:txBody>
          <a:bodyPr numCol="2" spcCol="216000">
            <a:normAutofit/>
          </a:bodyPr>
          <a:lstStyle>
            <a:lvl1pPr marL="457200" indent="-457200">
              <a:lnSpc>
                <a:spcPts val="3140"/>
              </a:lnSpc>
              <a:buClr>
                <a:srgbClr val="6E32E0"/>
              </a:buClr>
              <a:buSzPct val="150000"/>
              <a:buFont typeface="+mj-lt"/>
              <a:buAutoNum type="arabicPeriod"/>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a:p>
            <a:pPr lvl="1"/>
            <a:r>
              <a:rPr lang="ru-RU" dirty="0"/>
              <a:t>Второй уровень</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Только заголовок">
    <p:spTree>
      <p:nvGrpSpPr>
        <p:cNvPr id="1" name=""/>
        <p:cNvGrpSpPr/>
        <p:nvPr/>
      </p:nvGrpSpPr>
      <p:grpSpPr>
        <a:xfrm>
          <a:off x="0" y="0"/>
          <a:ext cx="0" cy="0"/>
          <a:chOff x="0" y="0"/>
          <a:chExt cx="0" cy="0"/>
        </a:xfrm>
      </p:grpSpPr>
      <p:sp>
        <p:nvSpPr>
          <p:cNvPr id="4" name="Прямоугольник 4">
            <a:extLst>
              <a:ext uri="{FF2B5EF4-FFF2-40B4-BE49-F238E27FC236}"/>
            </a:extLst>
          </p:cNvPr>
          <p:cNvSpPr/>
          <p:nvPr userDrawn="1"/>
        </p:nvSpPr>
        <p:spPr>
          <a:xfrm>
            <a:off x="0" y="1651000"/>
            <a:ext cx="12192000" cy="5207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1" name="Заголовок 1">
            <a:extLst>
              <a:ext uri="{FF2B5EF4-FFF2-40B4-BE49-F238E27FC236}"/>
            </a:extLst>
          </p:cNvPr>
          <p:cNvSpPr>
            <a:spLocks noGrp="1"/>
          </p:cNvSpPr>
          <p:nvPr>
            <p:ph type="title"/>
          </p:nvPr>
        </p:nvSpPr>
        <p:spPr>
          <a:xfrm>
            <a:off x="690847"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7" name="Текст 3">
            <a:extLst>
              <a:ext uri="{FF2B5EF4-FFF2-40B4-BE49-F238E27FC236}"/>
            </a:extLst>
          </p:cNvPr>
          <p:cNvSpPr>
            <a:spLocks noGrp="1"/>
          </p:cNvSpPr>
          <p:nvPr>
            <p:ph type="body" sz="half" idx="2"/>
          </p:nvPr>
        </p:nvSpPr>
        <p:spPr>
          <a:xfrm>
            <a:off x="690846" y="2247774"/>
            <a:ext cx="10810307" cy="2353205"/>
          </a:xfrm>
          <a:prstGeom prst="rect">
            <a:avLst/>
          </a:prstGeom>
        </p:spPr>
        <p:txBody>
          <a:bodyPr numCol="2" spcCol="216000">
            <a:normAutofit/>
          </a:bodyPr>
          <a:lstStyle>
            <a:lvl1pPr marL="457200" indent="-457200">
              <a:lnSpc>
                <a:spcPts val="3140"/>
              </a:lnSpc>
              <a:buClr>
                <a:schemeClr val="bg1"/>
              </a:buClr>
              <a:buSzPct val="150000"/>
              <a:buFont typeface="+mj-lt"/>
              <a:buAutoNum type="arabicPeriod"/>
              <a:defRPr sz="2200">
                <a:solidFill>
                  <a:srgbClr val="F5F5F5"/>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a:p>
            <a:pPr lvl="1"/>
            <a:r>
              <a:rPr lang="ru-RU" dirty="0"/>
              <a:t>Второй уровень</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9" name="Рисунок 2">
            <a:extLst>
              <a:ext uri="{FF2B5EF4-FFF2-40B4-BE49-F238E27FC236}"/>
            </a:extLst>
          </p:cNvPr>
          <p:cNvSpPr>
            <a:spLocks noGrp="1"/>
          </p:cNvSpPr>
          <p:nvPr>
            <p:ph type="pic" idx="1"/>
          </p:nvPr>
        </p:nvSpPr>
        <p:spPr>
          <a:xfrm>
            <a:off x="6093708" y="0"/>
            <a:ext cx="6096000"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11" name="Заголовок 1">
            <a:extLst>
              <a:ext uri="{FF2B5EF4-FFF2-40B4-BE49-F238E27FC236}"/>
            </a:extLst>
          </p:cNvPr>
          <p:cNvSpPr>
            <a:spLocks noGrp="1"/>
          </p:cNvSpPr>
          <p:nvPr>
            <p:ph type="title"/>
          </p:nvPr>
        </p:nvSpPr>
        <p:spPr>
          <a:xfrm>
            <a:off x="690847" y="654803"/>
            <a:ext cx="4681252" cy="160020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4" name="Текст 3">
            <a:extLst>
              <a:ext uri="{FF2B5EF4-FFF2-40B4-BE49-F238E27FC236}"/>
            </a:extLst>
          </p:cNvPr>
          <p:cNvSpPr>
            <a:spLocks noGrp="1"/>
          </p:cNvSpPr>
          <p:nvPr>
            <p:ph type="body" sz="half" idx="2"/>
          </p:nvPr>
        </p:nvSpPr>
        <p:spPr>
          <a:xfrm>
            <a:off x="690846" y="2506662"/>
            <a:ext cx="4681253" cy="3422016"/>
          </a:xfrm>
          <a:prstGeom prst="rect">
            <a:avLst/>
          </a:prstGeom>
        </p:spPr>
        <p:txBody>
          <a:bodyP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Только заголовок">
    <p:spTree>
      <p:nvGrpSpPr>
        <p:cNvPr id="1" name=""/>
        <p:cNvGrpSpPr/>
        <p:nvPr/>
      </p:nvGrpSpPr>
      <p:grpSpPr>
        <a:xfrm>
          <a:off x="0" y="0"/>
          <a:ext cx="0" cy="0"/>
          <a:chOff x="0" y="0"/>
          <a:chExt cx="0" cy="0"/>
        </a:xfrm>
      </p:grpSpPr>
      <p:pic>
        <p:nvPicPr>
          <p:cNvPr id="3"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4" name="Прямоугольник 5">
            <a:extLst>
              <a:ext uri="{FF2B5EF4-FFF2-40B4-BE49-F238E27FC236}"/>
            </a:extLst>
          </p:cNvPr>
          <p:cNvSpPr/>
          <p:nvPr userDrawn="1"/>
        </p:nvSpPr>
        <p:spPr>
          <a:xfrm>
            <a:off x="6096000" y="0"/>
            <a:ext cx="6096000" cy="6858000"/>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7" name="Текст 3">
            <a:extLst>
              <a:ext uri="{FF2B5EF4-FFF2-40B4-BE49-F238E27FC236}"/>
            </a:extLst>
          </p:cNvPr>
          <p:cNvSpPr>
            <a:spLocks noGrp="1"/>
          </p:cNvSpPr>
          <p:nvPr>
            <p:ph type="body" sz="half" idx="10"/>
          </p:nvPr>
        </p:nvSpPr>
        <p:spPr>
          <a:xfrm>
            <a:off x="679318"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Прямоугольник 5">
            <a:extLst>
              <a:ext uri="{FF2B5EF4-FFF2-40B4-BE49-F238E27FC236}"/>
            </a:extLst>
          </p:cNvPr>
          <p:cNvSpPr/>
          <p:nvPr userDrawn="1"/>
        </p:nvSpPr>
        <p:spPr>
          <a:xfrm>
            <a:off x="6096000" y="0"/>
            <a:ext cx="6096000" cy="6858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0" name="Текст 3">
            <a:extLst>
              <a:ext uri="{FF2B5EF4-FFF2-40B4-BE49-F238E27FC236}"/>
            </a:extLst>
          </p:cNvPr>
          <p:cNvSpPr>
            <a:spLocks noGrp="1"/>
          </p:cNvSpPr>
          <p:nvPr>
            <p:ph type="body" sz="half" idx="2"/>
          </p:nvPr>
        </p:nvSpPr>
        <p:spPr>
          <a:xfrm>
            <a:off x="6788489"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7" name="Текст 3">
            <a:extLst>
              <a:ext uri="{FF2B5EF4-FFF2-40B4-BE49-F238E27FC236}"/>
            </a:extLst>
          </p:cNvPr>
          <p:cNvSpPr>
            <a:spLocks noGrp="1"/>
          </p:cNvSpPr>
          <p:nvPr>
            <p:ph type="body" sz="half" idx="10"/>
          </p:nvPr>
        </p:nvSpPr>
        <p:spPr>
          <a:xfrm>
            <a:off x="679318"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Прямоугольник 5">
            <a:extLst>
              <a:ext uri="{FF2B5EF4-FFF2-40B4-BE49-F238E27FC236}"/>
            </a:extLst>
          </p:cNvPr>
          <p:cNvSpPr/>
          <p:nvPr userDrawn="1"/>
        </p:nvSpPr>
        <p:spPr>
          <a:xfrm>
            <a:off x="6096000" y="0"/>
            <a:ext cx="6096000" cy="6858000"/>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0" name="Текст 3">
            <a:extLst>
              <a:ext uri="{FF2B5EF4-FFF2-40B4-BE49-F238E27FC236}"/>
            </a:extLst>
          </p:cNvPr>
          <p:cNvSpPr>
            <a:spLocks noGrp="1"/>
          </p:cNvSpPr>
          <p:nvPr>
            <p:ph type="body" sz="half" idx="2"/>
          </p:nvPr>
        </p:nvSpPr>
        <p:spPr>
          <a:xfrm>
            <a:off x="6788489"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7" name="Текст 3">
            <a:extLst>
              <a:ext uri="{FF2B5EF4-FFF2-40B4-BE49-F238E27FC236}"/>
            </a:extLst>
          </p:cNvPr>
          <p:cNvSpPr>
            <a:spLocks noGrp="1"/>
          </p:cNvSpPr>
          <p:nvPr>
            <p:ph type="body" sz="half" idx="10"/>
          </p:nvPr>
        </p:nvSpPr>
        <p:spPr>
          <a:xfrm>
            <a:off x="679318"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bg>
      <p:bgRef idx="1001">
        <a:schemeClr val="bg1"/>
      </p:bgRef>
    </p:bg>
    <p:spTree>
      <p:nvGrpSpPr>
        <p:cNvPr id="1" name=""/>
        <p:cNvGrpSpPr/>
        <p:nvPr/>
      </p:nvGrpSpPr>
      <p:grpSpPr>
        <a:xfrm>
          <a:off x="0" y="0"/>
          <a:ext cx="0" cy="0"/>
          <a:chOff x="0" y="0"/>
          <a:chExt cx="0" cy="0"/>
        </a:xfrm>
      </p:grpSpPr>
      <p:sp>
        <p:nvSpPr>
          <p:cNvPr id="9" name="Рисунок 2">
            <a:extLst>
              <a:ext uri="{FF2B5EF4-FFF2-40B4-BE49-F238E27FC236}"/>
            </a:extLst>
          </p:cNvPr>
          <p:cNvSpPr>
            <a:spLocks noGrp="1"/>
          </p:cNvSpPr>
          <p:nvPr>
            <p:ph type="pic" idx="10"/>
          </p:nvPr>
        </p:nvSpPr>
        <p:spPr>
          <a:xfrm>
            <a:off x="-1" y="0"/>
            <a:ext cx="12192001" cy="68714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8" name="Заголовок 1">
            <a:extLst>
              <a:ext uri="{FF2B5EF4-FFF2-40B4-BE49-F238E27FC236}"/>
            </a:extLst>
          </p:cNvPr>
          <p:cNvSpPr>
            <a:spLocks noGrp="1"/>
          </p:cNvSpPr>
          <p:nvPr>
            <p:ph type="title"/>
          </p:nvPr>
        </p:nvSpPr>
        <p:spPr>
          <a:xfrm>
            <a:off x="690847" y="2896155"/>
            <a:ext cx="9917886" cy="2601383"/>
          </a:xfrm>
          <a:prstGeom prst="rect">
            <a:avLst/>
          </a:prstGeom>
        </p:spPr>
        <p:txBody>
          <a:bodyPr anchor="b">
            <a:normAutofit/>
          </a:bodyPr>
          <a:lstStyle>
            <a:lvl1pPr>
              <a:defRPr sz="7200" b="0" i="0">
                <a:solidFill>
                  <a:schemeClr val="tx1"/>
                </a:solidFill>
                <a:latin typeface="Roboto Medium" panose="02000000000000000000" pitchFamily="2" charset="0"/>
                <a:ea typeface="Roboto Medium" panose="02000000000000000000" pitchFamily="2" charset="0"/>
              </a:defRPr>
            </a:lvl1pPr>
          </a:lstStyle>
          <a:p>
            <a:r>
              <a:rPr lang="ru-RU" dirty="0"/>
              <a:t>Образец заголовка</a:t>
            </a:r>
          </a:p>
        </p:txBody>
      </p:sp>
      <p:sp>
        <p:nvSpPr>
          <p:cNvPr id="6" name="Текст 3">
            <a:extLst>
              <a:ext uri="{FF2B5EF4-FFF2-40B4-BE49-F238E27FC236}"/>
            </a:extLst>
          </p:cNvPr>
          <p:cNvSpPr>
            <a:spLocks noGrp="1"/>
          </p:cNvSpPr>
          <p:nvPr>
            <p:ph type="body" sz="half" idx="2"/>
          </p:nvPr>
        </p:nvSpPr>
        <p:spPr>
          <a:xfrm>
            <a:off x="690847" y="5714495"/>
            <a:ext cx="9917886" cy="503614"/>
          </a:xfrm>
          <a:prstGeom prst="rect">
            <a:avLst/>
          </a:prstGeom>
        </p:spPr>
        <p:txBody>
          <a:bodyPr anchor="t">
            <a:normAutofit/>
          </a:bodyPr>
          <a:lstStyle>
            <a:lvl1pPr marL="0" indent="0">
              <a:lnSpc>
                <a:spcPts val="3140"/>
              </a:lnSpc>
              <a:buNone/>
              <a:defRPr sz="28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Только заголовок">
    <p:spTree>
      <p:nvGrpSpPr>
        <p:cNvPr id="1" name=""/>
        <p:cNvGrpSpPr/>
        <p:nvPr/>
      </p:nvGrpSpPr>
      <p:grpSpPr>
        <a:xfrm>
          <a:off x="0" y="0"/>
          <a:ext cx="0" cy="0"/>
          <a:chOff x="0" y="0"/>
          <a:chExt cx="0" cy="0"/>
        </a:xfrm>
      </p:grpSpPr>
      <p:pic>
        <p:nvPicPr>
          <p:cNvPr id="7"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9" name="Рисунок 2">
            <a:extLst>
              <a:ext uri="{FF2B5EF4-FFF2-40B4-BE49-F238E27FC236}"/>
            </a:extLst>
          </p:cNvPr>
          <p:cNvSpPr>
            <a:spLocks noGrp="1"/>
          </p:cNvSpPr>
          <p:nvPr>
            <p:ph type="pic" idx="1"/>
          </p:nvPr>
        </p:nvSpPr>
        <p:spPr>
          <a:xfrm>
            <a:off x="6093708" y="0"/>
            <a:ext cx="60960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11" name="Заголовок 1">
            <a:extLst>
              <a:ext uri="{FF2B5EF4-FFF2-40B4-BE49-F238E27FC236}"/>
            </a:extLst>
          </p:cNvPr>
          <p:cNvSpPr>
            <a:spLocks noGrp="1"/>
          </p:cNvSpPr>
          <p:nvPr>
            <p:ph type="title"/>
          </p:nvPr>
        </p:nvSpPr>
        <p:spPr>
          <a:xfrm>
            <a:off x="690847" y="654803"/>
            <a:ext cx="4681252" cy="160020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4" name="Текст 3">
            <a:extLst>
              <a:ext uri="{FF2B5EF4-FFF2-40B4-BE49-F238E27FC236}"/>
            </a:extLst>
          </p:cNvPr>
          <p:cNvSpPr>
            <a:spLocks noGrp="1"/>
          </p:cNvSpPr>
          <p:nvPr>
            <p:ph type="body" sz="half" idx="2"/>
          </p:nvPr>
        </p:nvSpPr>
        <p:spPr>
          <a:xfrm>
            <a:off x="690846" y="2506662"/>
            <a:ext cx="4681253" cy="3422016"/>
          </a:xfrm>
          <a:prstGeom prst="rect">
            <a:avLst/>
          </a:prstGeom>
        </p:spPr>
        <p:txBody>
          <a:bodyP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6" name="Рисунок 2">
            <a:extLst>
              <a:ext uri="{FF2B5EF4-FFF2-40B4-BE49-F238E27FC236}"/>
            </a:extLst>
          </p:cNvPr>
          <p:cNvSpPr>
            <a:spLocks noGrp="1"/>
          </p:cNvSpPr>
          <p:nvPr>
            <p:ph type="pic" idx="10"/>
          </p:nvPr>
        </p:nvSpPr>
        <p:spPr>
          <a:xfrm>
            <a:off x="6093708" y="3429000"/>
            <a:ext cx="60960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Только заголовок">
    <p:spTree>
      <p:nvGrpSpPr>
        <p:cNvPr id="1" name=""/>
        <p:cNvGrpSpPr/>
        <p:nvPr/>
      </p:nvGrpSpPr>
      <p:grpSpPr>
        <a:xfrm>
          <a:off x="0" y="0"/>
          <a:ext cx="0" cy="0"/>
          <a:chOff x="0" y="0"/>
          <a:chExt cx="0" cy="0"/>
        </a:xfrm>
      </p:grpSpPr>
      <p:sp>
        <p:nvSpPr>
          <p:cNvPr id="3" name="Прямоугольник 11">
            <a:extLst>
              <a:ext uri="{FF2B5EF4-FFF2-40B4-BE49-F238E27FC236}"/>
            </a:extLst>
          </p:cNvPr>
          <p:cNvSpPr/>
          <p:nvPr userDrawn="1"/>
        </p:nvSpPr>
        <p:spPr>
          <a:xfrm>
            <a:off x="0" y="1651000"/>
            <a:ext cx="12192000" cy="5207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Заголовок 1">
            <a:extLst>
              <a:ext uri="{FF2B5EF4-FFF2-40B4-BE49-F238E27FC236}"/>
            </a:extLst>
          </p:cNvPr>
          <p:cNvSpPr txBox="1">
            <a:spLocks/>
          </p:cNvSpPr>
          <p:nvPr userDrawn="1"/>
        </p:nvSpPr>
        <p:spPr>
          <a:xfrm>
            <a:off x="690563" y="2136775"/>
            <a:ext cx="10810875" cy="7842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a:lstStyle>
          <a:p>
            <a:pPr fontAlgn="auto">
              <a:spcAft>
                <a:spcPts val="0"/>
              </a:spcAft>
              <a:defRPr/>
            </a:pPr>
            <a:r>
              <a:rPr lang="ru-RU" dirty="0">
                <a:solidFill>
                  <a:schemeClr val="bg1"/>
                </a:solidFill>
              </a:rPr>
              <a:t>Образец текста</a:t>
            </a:r>
          </a:p>
        </p:txBody>
      </p:sp>
      <p:sp>
        <p:nvSpPr>
          <p:cNvPr id="11" name="Заголовок 1">
            <a:extLst>
              <a:ext uri="{FF2B5EF4-FFF2-40B4-BE49-F238E27FC236}"/>
            </a:extLst>
          </p:cNvPr>
          <p:cNvSpPr>
            <a:spLocks noGrp="1"/>
          </p:cNvSpPr>
          <p:nvPr>
            <p:ph type="title"/>
          </p:nvPr>
        </p:nvSpPr>
        <p:spPr>
          <a:xfrm>
            <a:off x="690847"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Прямоугольник 5">
            <a:extLst>
              <a:ext uri="{FF2B5EF4-FFF2-40B4-BE49-F238E27FC236}"/>
            </a:extLst>
          </p:cNvPr>
          <p:cNvSpPr/>
          <p:nvPr userDrawn="1"/>
        </p:nvSpPr>
        <p:spPr>
          <a:xfrm>
            <a:off x="6096000" y="0"/>
            <a:ext cx="6096000" cy="6858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0" name="Текст 3">
            <a:extLst>
              <a:ext uri="{FF2B5EF4-FFF2-40B4-BE49-F238E27FC236}"/>
            </a:extLst>
          </p:cNvPr>
          <p:cNvSpPr>
            <a:spLocks noGrp="1"/>
          </p:cNvSpPr>
          <p:nvPr>
            <p:ph type="body" sz="half" idx="2"/>
          </p:nvPr>
        </p:nvSpPr>
        <p:spPr>
          <a:xfrm>
            <a:off x="6788489"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7" name="Текст 3">
            <a:extLst>
              <a:ext uri="{FF2B5EF4-FFF2-40B4-BE49-F238E27FC236}"/>
            </a:extLst>
          </p:cNvPr>
          <p:cNvSpPr>
            <a:spLocks noGrp="1"/>
          </p:cNvSpPr>
          <p:nvPr>
            <p:ph type="body" sz="half" idx="10"/>
          </p:nvPr>
        </p:nvSpPr>
        <p:spPr>
          <a:xfrm>
            <a:off x="679318"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Только заголовок">
    <p:spTree>
      <p:nvGrpSpPr>
        <p:cNvPr id="1" name=""/>
        <p:cNvGrpSpPr/>
        <p:nvPr/>
      </p:nvGrpSpPr>
      <p:grpSpPr>
        <a:xfrm>
          <a:off x="0" y="0"/>
          <a:ext cx="0" cy="0"/>
          <a:chOff x="0" y="0"/>
          <a:chExt cx="0" cy="0"/>
        </a:xfrm>
      </p:grpSpPr>
      <p:sp>
        <p:nvSpPr>
          <p:cNvPr id="6" name="Прямоугольник 14">
            <a:extLst>
              <a:ext uri="{FF2B5EF4-FFF2-40B4-BE49-F238E27FC236}"/>
            </a:extLst>
          </p:cNvPr>
          <p:cNvSpPr/>
          <p:nvPr userDrawn="1"/>
        </p:nvSpPr>
        <p:spPr>
          <a:xfrm>
            <a:off x="6096000" y="0"/>
            <a:ext cx="6096000" cy="2284413"/>
          </a:xfrm>
          <a:prstGeom prst="rect">
            <a:avLst/>
          </a:prstGeom>
          <a:solidFill>
            <a:srgbClr val="DCDDD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7" name="Прямоугольник 15">
            <a:extLst>
              <a:ext uri="{FF2B5EF4-FFF2-40B4-BE49-F238E27FC236}"/>
            </a:extLst>
          </p:cNvPr>
          <p:cNvSpPr/>
          <p:nvPr userDrawn="1"/>
        </p:nvSpPr>
        <p:spPr>
          <a:xfrm>
            <a:off x="6096000" y="2284413"/>
            <a:ext cx="6096000" cy="2286000"/>
          </a:xfrm>
          <a:prstGeom prst="rect">
            <a:avLst/>
          </a:prstGeom>
          <a:solidFill>
            <a:srgbClr val="6E32E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8" name="Прямоугольник 16">
            <a:extLst>
              <a:ext uri="{FF2B5EF4-FFF2-40B4-BE49-F238E27FC236}"/>
            </a:extLst>
          </p:cNvPr>
          <p:cNvSpPr/>
          <p:nvPr userDrawn="1"/>
        </p:nvSpPr>
        <p:spPr>
          <a:xfrm>
            <a:off x="6096000" y="4573588"/>
            <a:ext cx="6096000" cy="228441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9"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1" name="Заголовок 1">
            <a:extLst>
              <a:ext uri="{FF2B5EF4-FFF2-40B4-BE49-F238E27FC236}"/>
            </a:extLst>
          </p:cNvPr>
          <p:cNvSpPr>
            <a:spLocks noGrp="1"/>
          </p:cNvSpPr>
          <p:nvPr>
            <p:ph type="title"/>
          </p:nvPr>
        </p:nvSpPr>
        <p:spPr>
          <a:xfrm>
            <a:off x="690847" y="692150"/>
            <a:ext cx="4681252" cy="5411470"/>
          </a:xfrm>
          <a:prstGeom prst="rect">
            <a:avLst/>
          </a:prstGeom>
        </p:spPr>
        <p:txBody>
          <a:bodyPr anchor="ctr">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0" name="Текст 3">
            <a:extLst>
              <a:ext uri="{FF2B5EF4-FFF2-40B4-BE49-F238E27FC236}"/>
            </a:extLst>
          </p:cNvPr>
          <p:cNvSpPr>
            <a:spLocks noGrp="1"/>
          </p:cNvSpPr>
          <p:nvPr>
            <p:ph type="body" sz="half" idx="2"/>
          </p:nvPr>
        </p:nvSpPr>
        <p:spPr>
          <a:xfrm>
            <a:off x="6788489" y="692151"/>
            <a:ext cx="4681253" cy="90509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18" name="Текст 3">
            <a:extLst>
              <a:ext uri="{FF2B5EF4-FFF2-40B4-BE49-F238E27FC236}"/>
            </a:extLst>
          </p:cNvPr>
          <p:cNvSpPr>
            <a:spLocks noGrp="1"/>
          </p:cNvSpPr>
          <p:nvPr>
            <p:ph type="body" sz="half" idx="10"/>
          </p:nvPr>
        </p:nvSpPr>
        <p:spPr>
          <a:xfrm>
            <a:off x="6788489" y="2975189"/>
            <a:ext cx="4681253" cy="905090"/>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19" name="Текст 3">
            <a:extLst>
              <a:ext uri="{FF2B5EF4-FFF2-40B4-BE49-F238E27FC236}"/>
            </a:extLst>
          </p:cNvPr>
          <p:cNvSpPr>
            <a:spLocks noGrp="1"/>
          </p:cNvSpPr>
          <p:nvPr>
            <p:ph type="body" sz="half" idx="11"/>
          </p:nvPr>
        </p:nvSpPr>
        <p:spPr>
          <a:xfrm>
            <a:off x="6788489" y="5262877"/>
            <a:ext cx="4681253" cy="905090"/>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Только заголовок">
    <p:spTree>
      <p:nvGrpSpPr>
        <p:cNvPr id="1" name=""/>
        <p:cNvGrpSpPr/>
        <p:nvPr/>
      </p:nvGrpSpPr>
      <p:grpSpPr>
        <a:xfrm>
          <a:off x="0" y="0"/>
          <a:ext cx="0" cy="0"/>
          <a:chOff x="0" y="0"/>
          <a:chExt cx="0" cy="0"/>
        </a:xfrm>
      </p:grpSpPr>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6" name="Прямоугольник 5">
            <a:extLst>
              <a:ext uri="{FF2B5EF4-FFF2-40B4-BE49-F238E27FC236}"/>
            </a:extLst>
          </p:cNvPr>
          <p:cNvSpPr/>
          <p:nvPr userDrawn="1"/>
        </p:nvSpPr>
        <p:spPr>
          <a:xfrm>
            <a:off x="6096000" y="0"/>
            <a:ext cx="6096000" cy="3429000"/>
          </a:xfrm>
          <a:prstGeom prst="rect">
            <a:avLst/>
          </a:prstGeom>
          <a:solidFill>
            <a:srgbClr val="6E32E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7" name="Прямоугольник 6">
            <a:extLst>
              <a:ext uri="{FF2B5EF4-FFF2-40B4-BE49-F238E27FC236}"/>
            </a:extLst>
          </p:cNvPr>
          <p:cNvSpPr/>
          <p:nvPr userDrawn="1"/>
        </p:nvSpPr>
        <p:spPr>
          <a:xfrm>
            <a:off x="6096000" y="3429000"/>
            <a:ext cx="6096000" cy="3436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1" name="Заголовок 1">
            <a:extLst>
              <a:ext uri="{FF2B5EF4-FFF2-40B4-BE49-F238E27FC236}"/>
            </a:extLst>
          </p:cNvPr>
          <p:cNvSpPr>
            <a:spLocks noGrp="1"/>
          </p:cNvSpPr>
          <p:nvPr>
            <p:ph type="title"/>
          </p:nvPr>
        </p:nvSpPr>
        <p:spPr>
          <a:xfrm>
            <a:off x="690847" y="692150"/>
            <a:ext cx="4681252" cy="5411470"/>
          </a:xfrm>
          <a:prstGeom prst="rect">
            <a:avLst/>
          </a:prstGeom>
        </p:spPr>
        <p:txBody>
          <a:bodyPr anchor="ctr">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0" name="Текст 3">
            <a:extLst>
              <a:ext uri="{FF2B5EF4-FFF2-40B4-BE49-F238E27FC236}"/>
            </a:extLst>
          </p:cNvPr>
          <p:cNvSpPr>
            <a:spLocks noGrp="1"/>
          </p:cNvSpPr>
          <p:nvPr>
            <p:ph type="body" sz="half" idx="2"/>
          </p:nvPr>
        </p:nvSpPr>
        <p:spPr>
          <a:xfrm>
            <a:off x="6788489" y="692150"/>
            <a:ext cx="4681253" cy="2036233"/>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9" name="Текст 3">
            <a:extLst>
              <a:ext uri="{FF2B5EF4-FFF2-40B4-BE49-F238E27FC236}"/>
            </a:extLst>
          </p:cNvPr>
          <p:cNvSpPr>
            <a:spLocks noGrp="1"/>
          </p:cNvSpPr>
          <p:nvPr>
            <p:ph type="body" sz="half" idx="10"/>
          </p:nvPr>
        </p:nvSpPr>
        <p:spPr>
          <a:xfrm>
            <a:off x="6788489" y="4133851"/>
            <a:ext cx="4681253" cy="2036233"/>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Прямоугольник 5">
            <a:extLst>
              <a:ext uri="{FF2B5EF4-FFF2-40B4-BE49-F238E27FC236}"/>
            </a:extLst>
          </p:cNvPr>
          <p:cNvSpPr/>
          <p:nvPr userDrawn="1"/>
        </p:nvSpPr>
        <p:spPr>
          <a:xfrm>
            <a:off x="6096000" y="0"/>
            <a:ext cx="6096000" cy="6858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1" name="Заголовок 1">
            <a:extLst>
              <a:ext uri="{FF2B5EF4-FFF2-40B4-BE49-F238E27FC236}"/>
            </a:extLst>
          </p:cNvPr>
          <p:cNvSpPr>
            <a:spLocks noGrp="1"/>
          </p:cNvSpPr>
          <p:nvPr>
            <p:ph type="title"/>
          </p:nvPr>
        </p:nvSpPr>
        <p:spPr>
          <a:xfrm>
            <a:off x="690847" y="692150"/>
            <a:ext cx="4681252" cy="5411470"/>
          </a:xfrm>
          <a:prstGeom prst="rect">
            <a:avLst/>
          </a:prstGeom>
        </p:spPr>
        <p:txBody>
          <a:bodyPr anchor="ctr">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0" name="Текст 3">
            <a:extLst>
              <a:ext uri="{FF2B5EF4-FFF2-40B4-BE49-F238E27FC236}"/>
            </a:extLst>
          </p:cNvPr>
          <p:cNvSpPr>
            <a:spLocks noGrp="1"/>
          </p:cNvSpPr>
          <p:nvPr>
            <p:ph type="body" sz="half" idx="2"/>
          </p:nvPr>
        </p:nvSpPr>
        <p:spPr>
          <a:xfrm>
            <a:off x="6788489" y="692150"/>
            <a:ext cx="4681253" cy="5411470"/>
          </a:xfrm>
          <a:prstGeom prst="rect">
            <a:avLst/>
          </a:prstGeom>
        </p:spPr>
        <p:txBody>
          <a:bodyPr anchor="ctr">
            <a:normAutofit/>
          </a:bodyPr>
          <a:lstStyle>
            <a:lvl1pPr marL="457200" indent="-457200" latinLnBrk="0">
              <a:lnSpc>
                <a:spcPts val="3140"/>
              </a:lnSpc>
              <a:spcBef>
                <a:spcPts val="1000"/>
              </a:spcBef>
              <a:buFont typeface="+mj-lt"/>
              <a:buAutoNum type="arabicPeriod"/>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bg>
      <p:bgRef idx="1001">
        <a:schemeClr val="bg1"/>
      </p:bgRef>
    </p:bg>
    <p:spTree>
      <p:nvGrpSpPr>
        <p:cNvPr id="1" name=""/>
        <p:cNvGrpSpPr/>
        <p:nvPr/>
      </p:nvGrpSpPr>
      <p:grpSpPr>
        <a:xfrm>
          <a:off x="0" y="0"/>
          <a:ext cx="0" cy="0"/>
          <a:chOff x="0" y="0"/>
          <a:chExt cx="0" cy="0"/>
        </a:xfrm>
      </p:grpSpPr>
      <p:sp>
        <p:nvSpPr>
          <p:cNvPr id="9" name="Рисунок 2">
            <a:extLst>
              <a:ext uri="{FF2B5EF4-FFF2-40B4-BE49-F238E27FC236}"/>
            </a:extLst>
          </p:cNvPr>
          <p:cNvSpPr>
            <a:spLocks noGrp="1"/>
          </p:cNvSpPr>
          <p:nvPr>
            <p:ph type="pic" idx="10"/>
          </p:nvPr>
        </p:nvSpPr>
        <p:spPr>
          <a:xfrm>
            <a:off x="-1" y="0"/>
            <a:ext cx="12192001" cy="68714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8" name="Заголовок 1">
            <a:extLst>
              <a:ext uri="{FF2B5EF4-FFF2-40B4-BE49-F238E27FC236}"/>
            </a:extLst>
          </p:cNvPr>
          <p:cNvSpPr>
            <a:spLocks noGrp="1"/>
          </p:cNvSpPr>
          <p:nvPr>
            <p:ph type="title"/>
          </p:nvPr>
        </p:nvSpPr>
        <p:spPr>
          <a:xfrm>
            <a:off x="690847" y="2896155"/>
            <a:ext cx="9917886" cy="2601383"/>
          </a:xfrm>
          <a:prstGeom prst="rect">
            <a:avLst/>
          </a:prstGeom>
        </p:spPr>
        <p:txBody>
          <a:bodyPr anchor="b">
            <a:normAutofit/>
          </a:bodyPr>
          <a:lstStyle>
            <a:lvl1pPr>
              <a:defRPr sz="7200" b="0" i="0">
                <a:solidFill>
                  <a:schemeClr val="tx1"/>
                </a:solidFill>
                <a:latin typeface="Roboto Medium" panose="02000000000000000000" pitchFamily="2" charset="0"/>
                <a:ea typeface="Roboto Medium" panose="02000000000000000000" pitchFamily="2" charset="0"/>
              </a:defRPr>
            </a:lvl1pPr>
          </a:lstStyle>
          <a:p>
            <a:r>
              <a:rPr lang="ru-RU" dirty="0"/>
              <a:t>Образец заголовка</a:t>
            </a:r>
          </a:p>
        </p:txBody>
      </p:sp>
      <p:sp>
        <p:nvSpPr>
          <p:cNvPr id="6" name="Текст 3">
            <a:extLst>
              <a:ext uri="{FF2B5EF4-FFF2-40B4-BE49-F238E27FC236}"/>
            </a:extLst>
          </p:cNvPr>
          <p:cNvSpPr>
            <a:spLocks noGrp="1"/>
          </p:cNvSpPr>
          <p:nvPr>
            <p:ph type="body" sz="half" idx="2"/>
          </p:nvPr>
        </p:nvSpPr>
        <p:spPr>
          <a:xfrm>
            <a:off x="690847" y="5714495"/>
            <a:ext cx="9917886" cy="503614"/>
          </a:xfrm>
          <a:prstGeom prst="rect">
            <a:avLst/>
          </a:prstGeom>
        </p:spPr>
        <p:txBody>
          <a:bodyPr anchor="t">
            <a:normAutofit/>
          </a:bodyPr>
          <a:lstStyle>
            <a:lvl1pPr marL="0" indent="0">
              <a:lnSpc>
                <a:spcPts val="3140"/>
              </a:lnSpc>
              <a:buNone/>
              <a:defRPr sz="28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bg>
      <p:bgPr>
        <a:solidFill>
          <a:srgbClr val="6E32E0"/>
        </a:solidFill>
        <a:effectLst/>
      </p:bgPr>
    </p:bg>
    <p:spTree>
      <p:nvGrpSpPr>
        <p:cNvPr id="1" name=""/>
        <p:cNvGrpSpPr/>
        <p:nvPr/>
      </p:nvGrpSpPr>
      <p:grpSpPr>
        <a:xfrm>
          <a:off x="0" y="0"/>
          <a:ext cx="0" cy="0"/>
          <a:chOff x="0" y="0"/>
          <a:chExt cx="0" cy="0"/>
        </a:xfrm>
      </p:grpSpPr>
      <p:sp>
        <p:nvSpPr>
          <p:cNvPr id="9" name="Рисунок 2">
            <a:extLst>
              <a:ext uri="{FF2B5EF4-FFF2-40B4-BE49-F238E27FC236}"/>
            </a:extLst>
          </p:cNvPr>
          <p:cNvSpPr>
            <a:spLocks noGrp="1"/>
          </p:cNvSpPr>
          <p:nvPr>
            <p:ph type="pic" idx="10"/>
          </p:nvPr>
        </p:nvSpPr>
        <p:spPr>
          <a:xfrm>
            <a:off x="-1" y="0"/>
            <a:ext cx="12192001" cy="68714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8" name="Заголовок 1">
            <a:extLst>
              <a:ext uri="{FF2B5EF4-FFF2-40B4-BE49-F238E27FC236}"/>
            </a:extLst>
          </p:cNvPr>
          <p:cNvSpPr>
            <a:spLocks noGrp="1"/>
          </p:cNvSpPr>
          <p:nvPr>
            <p:ph type="title"/>
          </p:nvPr>
        </p:nvSpPr>
        <p:spPr>
          <a:xfrm>
            <a:off x="690847" y="3704734"/>
            <a:ext cx="9917886" cy="1792804"/>
          </a:xfrm>
          <a:prstGeom prst="rect">
            <a:avLst/>
          </a:prstGeom>
        </p:spPr>
        <p:txBody>
          <a:bodyPr anchor="b">
            <a:normAutofit/>
          </a:bodyPr>
          <a:lstStyle>
            <a:lvl1pPr>
              <a:defRPr sz="7200" b="0" i="0">
                <a:solidFill>
                  <a:schemeClr val="tx1"/>
                </a:solidFill>
                <a:latin typeface="Roboto Medium" panose="02000000000000000000" pitchFamily="2" charset="0"/>
                <a:ea typeface="Roboto Medium" panose="02000000000000000000" pitchFamily="2" charset="0"/>
              </a:defRPr>
            </a:lvl1pPr>
          </a:lstStyle>
          <a:p>
            <a:r>
              <a:rPr lang="ru-RU" dirty="0"/>
              <a:t>Образец заголовка</a:t>
            </a:r>
          </a:p>
        </p:txBody>
      </p:sp>
      <p:sp>
        <p:nvSpPr>
          <p:cNvPr id="6" name="Текст 3">
            <a:extLst>
              <a:ext uri="{FF2B5EF4-FFF2-40B4-BE49-F238E27FC236}"/>
            </a:extLst>
          </p:cNvPr>
          <p:cNvSpPr>
            <a:spLocks noGrp="1"/>
          </p:cNvSpPr>
          <p:nvPr>
            <p:ph type="body" sz="half" idx="2"/>
          </p:nvPr>
        </p:nvSpPr>
        <p:spPr>
          <a:xfrm>
            <a:off x="690847" y="5714495"/>
            <a:ext cx="9917886" cy="503614"/>
          </a:xfrm>
          <a:prstGeom prst="rect">
            <a:avLst/>
          </a:prstGeom>
        </p:spPr>
        <p:txBody>
          <a:bodyPr anchor="t">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Прямоугольник 5">
            <a:extLst>
              <a:ext uri="{FF2B5EF4-FFF2-40B4-BE49-F238E27FC236}"/>
            </a:extLst>
          </p:cNvPr>
          <p:cNvSpPr/>
          <p:nvPr userDrawn="1"/>
        </p:nvSpPr>
        <p:spPr>
          <a:xfrm>
            <a:off x="6096000" y="0"/>
            <a:ext cx="6096000" cy="6858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1" name="Заголовок 1">
            <a:extLst>
              <a:ext uri="{FF2B5EF4-FFF2-40B4-BE49-F238E27FC236}"/>
            </a:extLst>
          </p:cNvPr>
          <p:cNvSpPr>
            <a:spLocks noGrp="1"/>
          </p:cNvSpPr>
          <p:nvPr>
            <p:ph type="title"/>
          </p:nvPr>
        </p:nvSpPr>
        <p:spPr>
          <a:xfrm>
            <a:off x="690847" y="692150"/>
            <a:ext cx="4681252" cy="5411470"/>
          </a:xfrm>
          <a:prstGeom prst="rect">
            <a:avLst/>
          </a:prstGeom>
        </p:spPr>
        <p:txBody>
          <a:bodyPr anchor="ctr">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0" name="Текст 3">
            <a:extLst>
              <a:ext uri="{FF2B5EF4-FFF2-40B4-BE49-F238E27FC236}"/>
            </a:extLst>
          </p:cNvPr>
          <p:cNvSpPr>
            <a:spLocks noGrp="1"/>
          </p:cNvSpPr>
          <p:nvPr>
            <p:ph type="body" sz="half" idx="2"/>
          </p:nvPr>
        </p:nvSpPr>
        <p:spPr>
          <a:xfrm>
            <a:off x="6788489" y="692150"/>
            <a:ext cx="4681253" cy="5411470"/>
          </a:xfrm>
          <a:prstGeom prst="rect">
            <a:avLst/>
          </a:prstGeom>
        </p:spPr>
        <p:txBody>
          <a:bodyPr anchor="ctr">
            <a:normAutofit/>
          </a:bodyPr>
          <a:lstStyle>
            <a:lvl1pPr marL="457200" indent="-457200" latinLnBrk="0">
              <a:lnSpc>
                <a:spcPts val="3140"/>
              </a:lnSpc>
              <a:spcBef>
                <a:spcPts val="1000"/>
              </a:spcBef>
              <a:buFont typeface="+mj-lt"/>
              <a:buAutoNum type="arabicPeriod"/>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2" name="Рисунок 5"/>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4" name="Текст 3">
            <a:extLst>
              <a:ext uri="{FF2B5EF4-FFF2-40B4-BE49-F238E27FC236}"/>
            </a:extLst>
          </p:cNvPr>
          <p:cNvSpPr>
            <a:spLocks noGrp="1"/>
          </p:cNvSpPr>
          <p:nvPr>
            <p:ph type="body" sz="half" idx="2"/>
          </p:nvPr>
        </p:nvSpPr>
        <p:spPr>
          <a:xfrm>
            <a:off x="8666447" y="1717992"/>
            <a:ext cx="2814353" cy="3422016"/>
          </a:xfrm>
          <a:prstGeom prst="rect">
            <a:avLst/>
          </a:prstGeom>
        </p:spPr>
        <p:txBody>
          <a:bodyPr anchor="ct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6" name="Рисунок 2">
            <a:extLst>
              <a:ext uri="{FF2B5EF4-FFF2-40B4-BE49-F238E27FC236}"/>
            </a:extLst>
          </p:cNvPr>
          <p:cNvSpPr>
            <a:spLocks noGrp="1"/>
          </p:cNvSpPr>
          <p:nvPr>
            <p:ph type="pic" idx="10"/>
          </p:nvPr>
        </p:nvSpPr>
        <p:spPr>
          <a:xfrm>
            <a:off x="-1" y="13465"/>
            <a:ext cx="7958667"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Только заголовок">
    <p:spTree>
      <p:nvGrpSpPr>
        <p:cNvPr id="1" name=""/>
        <p:cNvGrpSpPr/>
        <p:nvPr/>
      </p:nvGrpSpPr>
      <p:grpSpPr>
        <a:xfrm>
          <a:off x="0" y="0"/>
          <a:ext cx="0" cy="0"/>
          <a:chOff x="0" y="0"/>
          <a:chExt cx="0" cy="0"/>
        </a:xfrm>
      </p:grpSpPr>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7" name="Объект 3">
            <a:extLst>
              <a:ext uri="{FF2B5EF4-FFF2-40B4-BE49-F238E27FC236}"/>
            </a:extLst>
          </p:cNvPr>
          <p:cNvSpPr>
            <a:spLocks noGrp="1"/>
          </p:cNvSpPr>
          <p:nvPr>
            <p:ph sz="half" idx="11"/>
          </p:nvPr>
        </p:nvSpPr>
        <p:spPr>
          <a:xfrm>
            <a:off x="4233334" y="0"/>
            <a:ext cx="7958666" cy="6844534"/>
          </a:xfrm>
          <a:prstGeom prst="rect">
            <a:avLst/>
          </a:prstGeom>
        </p:spPr>
        <p:txBody>
          <a:bodyPr/>
          <a:lstStyle>
            <a:lvl1pPr marL="0" indent="0">
              <a:buNone/>
              <a:defRPr>
                <a:solidFill>
                  <a:schemeClr val="tx1"/>
                </a:solidFill>
              </a:defRPr>
            </a:lvl1pPr>
          </a:lstStyle>
          <a:p>
            <a:endParaRPr lang="ru-RU" dirty="0"/>
          </a:p>
        </p:txBody>
      </p:sp>
      <p:sp>
        <p:nvSpPr>
          <p:cNvPr id="10" name="Заголовок 1">
            <a:extLst>
              <a:ext uri="{FF2B5EF4-FFF2-40B4-BE49-F238E27FC236}"/>
            </a:extLst>
          </p:cNvPr>
          <p:cNvSpPr>
            <a:spLocks noGrp="1"/>
          </p:cNvSpPr>
          <p:nvPr>
            <p:ph type="title"/>
          </p:nvPr>
        </p:nvSpPr>
        <p:spPr>
          <a:xfrm>
            <a:off x="690847" y="654803"/>
            <a:ext cx="3127009" cy="160020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1" name="Текст 3">
            <a:extLst>
              <a:ext uri="{FF2B5EF4-FFF2-40B4-BE49-F238E27FC236}"/>
            </a:extLst>
          </p:cNvPr>
          <p:cNvSpPr>
            <a:spLocks noGrp="1"/>
          </p:cNvSpPr>
          <p:nvPr>
            <p:ph type="body" sz="half" idx="2"/>
          </p:nvPr>
        </p:nvSpPr>
        <p:spPr>
          <a:xfrm>
            <a:off x="690847" y="2506662"/>
            <a:ext cx="3127010" cy="3422016"/>
          </a:xfrm>
          <a:prstGeom prst="rect">
            <a:avLst/>
          </a:prstGeom>
        </p:spPr>
        <p:txBody>
          <a:bodyP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1_Только заголовок">
    <p:spTree>
      <p:nvGrpSpPr>
        <p:cNvPr id="1" name=""/>
        <p:cNvGrpSpPr/>
        <p:nvPr/>
      </p:nvGrpSpPr>
      <p:grpSpPr>
        <a:xfrm>
          <a:off x="0" y="0"/>
          <a:ext cx="0" cy="0"/>
          <a:chOff x="0" y="0"/>
          <a:chExt cx="0" cy="0"/>
        </a:xfrm>
      </p:grpSpPr>
      <p:sp>
        <p:nvSpPr>
          <p:cNvPr id="5" name="Прямоугольник 4">
            <a:extLst>
              <a:ext uri="{FF2B5EF4-FFF2-40B4-BE49-F238E27FC236}"/>
            </a:extLst>
          </p:cNvPr>
          <p:cNvSpPr/>
          <p:nvPr userDrawn="1"/>
        </p:nvSpPr>
        <p:spPr>
          <a:xfrm>
            <a:off x="0" y="0"/>
            <a:ext cx="4233863" cy="6858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6"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7" name="Объект 3">
            <a:extLst>
              <a:ext uri="{FF2B5EF4-FFF2-40B4-BE49-F238E27FC236}"/>
            </a:extLst>
          </p:cNvPr>
          <p:cNvSpPr>
            <a:spLocks noGrp="1"/>
          </p:cNvSpPr>
          <p:nvPr>
            <p:ph sz="half" idx="11"/>
          </p:nvPr>
        </p:nvSpPr>
        <p:spPr>
          <a:xfrm>
            <a:off x="4233334" y="0"/>
            <a:ext cx="7958666" cy="6844534"/>
          </a:xfrm>
          <a:prstGeom prst="rect">
            <a:avLst/>
          </a:prstGeom>
        </p:spPr>
        <p:txBody>
          <a:bodyPr/>
          <a:lstStyle>
            <a:lvl1pPr marL="0" indent="0">
              <a:buNone/>
              <a:defRPr>
                <a:solidFill>
                  <a:schemeClr val="tx1"/>
                </a:solidFill>
              </a:defRPr>
            </a:lvl1pPr>
          </a:lstStyle>
          <a:p>
            <a:endParaRPr lang="ru-RU" dirty="0"/>
          </a:p>
        </p:txBody>
      </p:sp>
      <p:sp>
        <p:nvSpPr>
          <p:cNvPr id="11" name="Текст 3">
            <a:extLst>
              <a:ext uri="{FF2B5EF4-FFF2-40B4-BE49-F238E27FC236}"/>
            </a:extLst>
          </p:cNvPr>
          <p:cNvSpPr>
            <a:spLocks noGrp="1"/>
          </p:cNvSpPr>
          <p:nvPr>
            <p:ph type="body" sz="half" idx="2"/>
          </p:nvPr>
        </p:nvSpPr>
        <p:spPr>
          <a:xfrm>
            <a:off x="690847" y="2506662"/>
            <a:ext cx="3155290" cy="3422016"/>
          </a:xfrm>
          <a:prstGeom prst="rect">
            <a:avLst/>
          </a:prstGeom>
        </p:spPr>
        <p:txBody>
          <a:bodyPr>
            <a:normAutofit/>
          </a:bodyPr>
          <a:lstStyle>
            <a:lvl1pPr marL="0" indent="0">
              <a:lnSpc>
                <a:spcPts val="3140"/>
              </a:lnSpc>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12" name="Заголовок 1">
            <a:extLst>
              <a:ext uri="{FF2B5EF4-FFF2-40B4-BE49-F238E27FC236}"/>
            </a:extLst>
          </p:cNvPr>
          <p:cNvSpPr>
            <a:spLocks noGrp="1"/>
          </p:cNvSpPr>
          <p:nvPr>
            <p:ph type="title"/>
          </p:nvPr>
        </p:nvSpPr>
        <p:spPr>
          <a:xfrm>
            <a:off x="690847" y="874849"/>
            <a:ext cx="3505540" cy="1380153"/>
          </a:xfrm>
          <a:prstGeom prst="rect">
            <a:avLst/>
          </a:prstGeom>
        </p:spPr>
        <p:txBody>
          <a:bodyPr anchor="b">
            <a:normAutofit/>
          </a:bodyPr>
          <a:lstStyle>
            <a:lvl1pPr>
              <a:defRPr sz="4400">
                <a:solidFill>
                  <a:schemeClr val="bg1"/>
                </a:solidFill>
                <a:latin typeface="Roboto" panose="02000000000000000000" pitchFamily="2" charset="0"/>
                <a:ea typeface="Roboto" panose="02000000000000000000" pitchFamily="2" charset="0"/>
              </a:defRPr>
            </a:lvl1pPr>
          </a:lstStyle>
          <a:p>
            <a:r>
              <a:rPr lang="ru-RU" dirty="0"/>
              <a:t>Образец заголовка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Рисунок 5"/>
          <p:cNvPicPr>
            <a:picLocks noGrp="1" noChangeAspect="1"/>
          </p:cNvPicPr>
          <p:nvPr>
            <p:ph type="pic" idx="10"/>
          </p:nvPr>
        </p:nvPicPr>
        <p:blipFill>
          <a:blip r:embed="rId2"/>
          <a:srcRect t="7739" b="7739"/>
          <a:stretch>
            <a:fillRect/>
          </a:stretch>
        </p:blipFill>
        <p:spPr bwMode="auto">
          <a:xfrm>
            <a:off x="0" y="0"/>
            <a:ext cx="12192000" cy="6870700"/>
          </a:xfrm>
          <a:noFill/>
          <a:ln>
            <a:miter lim="800000"/>
            <a:headEnd/>
            <a:tailEnd/>
          </a:ln>
        </p:spPr>
      </p:pic>
      <p:sp>
        <p:nvSpPr>
          <p:cNvPr id="3" name="Заголовок 2">
            <a:extLst>
              <a:ext uri="{FF2B5EF4-FFF2-40B4-BE49-F238E27FC236}"/>
            </a:extLst>
          </p:cNvPr>
          <p:cNvSpPr>
            <a:spLocks noGrp="1"/>
          </p:cNvSpPr>
          <p:nvPr>
            <p:ph type="title"/>
          </p:nvPr>
        </p:nvSpPr>
        <p:spPr>
          <a:xfrm>
            <a:off x="690563" y="3009900"/>
            <a:ext cx="9037637" cy="2600325"/>
          </a:xfrm>
        </p:spPr>
        <p:txBody>
          <a:bodyPr>
            <a:normAutofit fontScale="90000"/>
          </a:bodyPr>
          <a:lstStyle/>
          <a:p>
            <a:pPr eaLnBrk="1" fontAlgn="auto" hangingPunct="1">
              <a:spcAft>
                <a:spcPts val="0"/>
              </a:spcAft>
              <a:defRPr/>
            </a:pPr>
            <a:r>
              <a:rPr lang="ru-RU" dirty="0" smtClean="0"/>
              <a:t>Теория вероятностей и математическая статистика</a:t>
            </a:r>
            <a:endParaRPr lang="ru-RU" dirty="0">
              <a:latin typeface="Roboto Medium" panose="02000000000000000000" pitchFamily="2" charset="0"/>
              <a:ea typeface="Roboto Medium" panose="02000000000000000000" pitchFamily="2" charset="0"/>
            </a:endParaRPr>
          </a:p>
        </p:txBody>
      </p:sp>
      <p:sp>
        <p:nvSpPr>
          <p:cNvPr id="28675" name="Текст 3"/>
          <p:cNvSpPr>
            <a:spLocks noGrp="1"/>
          </p:cNvSpPr>
          <p:nvPr>
            <p:ph type="body" sz="half" idx="2"/>
          </p:nvPr>
        </p:nvSpPr>
        <p:spPr bwMode="auto">
          <a:xfrm>
            <a:off x="690563" y="5775325"/>
            <a:ext cx="9918700" cy="503238"/>
          </a:xfrm>
          <a:noFill/>
          <a:ln>
            <a:miter lim="800000"/>
            <a:headEnd/>
            <a:tailEnd/>
          </a:ln>
        </p:spPr>
        <p:txBody>
          <a:bodyPr vert="horz" wrap="square" lIns="91440" tIns="45720" rIns="91440" bIns="45720" numCol="1" anchorCtr="0" compatLnSpc="1">
            <a:prstTxWarp prst="textNoShape">
              <a:avLst/>
            </a:prstTxWarp>
          </a:bodyPr>
          <a:lstStyle/>
          <a:p>
            <a:pPr eaLnBrk="1" hangingPunct="1">
              <a:lnSpc>
                <a:spcPts val="3138"/>
              </a:lnSpc>
            </a:pPr>
            <a:r>
              <a:rPr lang="ru-RU" sz="2800" smtClean="0">
                <a:latin typeface="Roboto"/>
                <a:ea typeface="Roboto"/>
                <a:cs typeface="Roboto"/>
              </a:rPr>
              <a:t>Вебинары</a:t>
            </a:r>
          </a:p>
          <a:p>
            <a:pPr eaLnBrk="1" hangingPunct="1">
              <a:lnSpc>
                <a:spcPts val="3138"/>
              </a:lnSpc>
            </a:pPr>
            <a:endParaRPr lang="ru-RU" sz="2800" smtClean="0">
              <a:latin typeface="Roboto"/>
              <a:ea typeface="Roboto"/>
              <a:cs typeface="Roboto"/>
            </a:endParaRPr>
          </a:p>
        </p:txBody>
      </p:sp>
      <p:pic>
        <p:nvPicPr>
          <p:cNvPr id="28676" name="Рисунок 6"/>
          <p:cNvPicPr>
            <a:picLocks noChangeAspect="1"/>
          </p:cNvPicPr>
          <p:nvPr/>
        </p:nvPicPr>
        <p:blipFill>
          <a:blip r:embed="rId3"/>
          <a:srcRect/>
          <a:stretch>
            <a:fillRect/>
          </a:stretch>
        </p:blipFill>
        <p:spPr bwMode="auto">
          <a:xfrm>
            <a:off x="788988" y="644525"/>
            <a:ext cx="2811462" cy="833438"/>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extLst>
          </p:cNvPr>
          <p:cNvSpPr>
            <a:spLocks noGrp="1"/>
          </p:cNvSpPr>
          <p:nvPr>
            <p:ph type="title"/>
          </p:nvPr>
        </p:nvSpPr>
        <p:spPr>
          <a:xfrm>
            <a:off x="347663" y="606456"/>
            <a:ext cx="10810875" cy="784225"/>
          </a:xfrm>
        </p:spPr>
        <p:txBody>
          <a:bodyPr>
            <a:normAutofit/>
          </a:bodyPr>
          <a:lstStyle/>
          <a:p>
            <a:pPr eaLnBrk="1" fontAlgn="auto" hangingPunct="1">
              <a:spcAft>
                <a:spcPts val="0"/>
              </a:spcAft>
              <a:defRPr/>
            </a:pPr>
            <a:r>
              <a:rPr lang="ru-RU" dirty="0" smtClean="0"/>
              <a:t>Примеры дискретной случайной величины</a:t>
            </a:r>
            <a:endParaRPr lang="ru-RU" dirty="0"/>
          </a:p>
        </p:txBody>
      </p:sp>
      <p:cxnSp>
        <p:nvCxnSpPr>
          <p:cNvPr id="5" name="Прямая соединительная линия 4"/>
          <p:cNvCxnSpPr/>
          <p:nvPr/>
        </p:nvCxnSpPr>
        <p:spPr>
          <a:xfrm>
            <a:off x="435653" y="1390681"/>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
        <p:nvSpPr>
          <p:cNvPr id="6" name="Заголовок 1">
            <a:extLst>
              <a:ext uri="{FF2B5EF4-FFF2-40B4-BE49-F238E27FC236}"/>
            </a:extLst>
          </p:cNvPr>
          <p:cNvSpPr txBox="1">
            <a:spLocks/>
          </p:cNvSpPr>
          <p:nvPr/>
        </p:nvSpPr>
        <p:spPr>
          <a:xfrm>
            <a:off x="690563" y="1927225"/>
            <a:ext cx="10810875" cy="784225"/>
          </a:xfrm>
          <a:prstGeom prst="rect">
            <a:avLst/>
          </a:prstGeom>
        </p:spPr>
        <p:txBody>
          <a:bodyPr anchor="b">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eaLnBrk="1" fontAlgn="auto" hangingPunct="1">
              <a:spcAft>
                <a:spcPts val="0"/>
              </a:spcAft>
              <a:defRPr/>
            </a:pPr>
            <a:r>
              <a:rPr lang="ru-RU" sz="2600" dirty="0" smtClean="0"/>
              <a:t>2 ) Число пасмурных дней летом</a:t>
            </a:r>
            <a:endParaRPr lang="ru-RU" sz="2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extLst>
          </p:cNvPr>
          <p:cNvSpPr>
            <a:spLocks noGrp="1"/>
          </p:cNvSpPr>
          <p:nvPr>
            <p:ph type="title"/>
          </p:nvPr>
        </p:nvSpPr>
        <p:spPr>
          <a:xfrm>
            <a:off x="264203" y="606456"/>
            <a:ext cx="10810875" cy="784225"/>
          </a:xfrm>
        </p:spPr>
        <p:txBody>
          <a:bodyPr>
            <a:normAutofit/>
          </a:bodyPr>
          <a:lstStyle/>
          <a:p>
            <a:pPr eaLnBrk="1" fontAlgn="auto" hangingPunct="1">
              <a:spcAft>
                <a:spcPts val="0"/>
              </a:spcAft>
              <a:defRPr/>
            </a:pPr>
            <a:r>
              <a:rPr lang="ru-RU" dirty="0" smtClean="0"/>
              <a:t>Примеры дискретной случайной величины</a:t>
            </a:r>
            <a:endParaRPr lang="ru-RU" dirty="0"/>
          </a:p>
        </p:txBody>
      </p:sp>
      <p:graphicFrame>
        <p:nvGraphicFramePr>
          <p:cNvPr id="36950" name="Group 86"/>
          <p:cNvGraphicFramePr>
            <a:graphicFrameLocks noGrp="1"/>
          </p:cNvGraphicFramePr>
          <p:nvPr>
            <p:extLst>
              <p:ext uri="{D42A27DB-BD31-4B8C-83A1-F6EECF244321}">
                <p14:modId xmlns:p14="http://schemas.microsoft.com/office/powerpoint/2010/main" val="594015545"/>
              </p:ext>
            </p:extLst>
          </p:nvPr>
        </p:nvGraphicFramePr>
        <p:xfrm>
          <a:off x="435653" y="2787650"/>
          <a:ext cx="6080125" cy="640398"/>
        </p:xfrm>
        <a:graphic>
          <a:graphicData uri="http://schemas.openxmlformats.org/drawingml/2006/table">
            <a:tbl>
              <a:tblPr/>
              <a:tblGrid>
                <a:gridCol w="1216025"/>
                <a:gridCol w="1216025"/>
                <a:gridCol w="1216025"/>
                <a:gridCol w="1216025"/>
                <a:gridCol w="1216025"/>
              </a:tblGrid>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1985</a:t>
                      </a: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 год</a:t>
                      </a:r>
                      <a:endParaRPr kumimoji="0" lang="en-US" sz="18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1986</a:t>
                      </a: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 год</a:t>
                      </a:r>
                      <a:endParaRPr kumimoji="0" lang="en-US" sz="18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1987</a:t>
                      </a: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год</a:t>
                      </a:r>
                      <a:endParaRPr kumimoji="0" lang="en-US" sz="18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1800" b="1"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n</a:t>
                      </a: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 -</a:t>
                      </a: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й год</a:t>
                      </a:r>
                      <a:endParaRPr kumimoji="0" lang="en-US" sz="18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18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18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18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cs typeface="Times New Roman" pitchFamily="18" charset="0"/>
                        </a:rPr>
                        <a:t>…………</a:t>
                      </a: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18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1</a:t>
                      </a:r>
                      <a:endParaRPr kumimoji="0" lang="en-US" sz="18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39959" name="Picture 25" descr="метеорит"/>
          <p:cNvPicPr>
            <a:picLocks noChangeAspect="1" noChangeArrowheads="1"/>
          </p:cNvPicPr>
          <p:nvPr/>
        </p:nvPicPr>
        <p:blipFill>
          <a:blip r:embed="rId2"/>
          <a:srcRect/>
          <a:stretch>
            <a:fillRect/>
          </a:stretch>
        </p:blipFill>
        <p:spPr bwMode="auto">
          <a:xfrm>
            <a:off x="8802688" y="1928812"/>
            <a:ext cx="1447800" cy="1082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6" name="Прямая соединительная линия 5"/>
          <p:cNvCxnSpPr/>
          <p:nvPr/>
        </p:nvCxnSpPr>
        <p:spPr>
          <a:xfrm>
            <a:off x="435653" y="1390681"/>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
        <p:nvSpPr>
          <p:cNvPr id="7" name="Заголовок 1">
            <a:extLst>
              <a:ext uri="{FF2B5EF4-FFF2-40B4-BE49-F238E27FC236}"/>
            </a:extLst>
          </p:cNvPr>
          <p:cNvSpPr txBox="1">
            <a:spLocks/>
          </p:cNvSpPr>
          <p:nvPr/>
        </p:nvSpPr>
        <p:spPr>
          <a:xfrm>
            <a:off x="264203" y="1685925"/>
            <a:ext cx="10810875" cy="784225"/>
          </a:xfrm>
          <a:prstGeom prst="rect">
            <a:avLst/>
          </a:prstGeom>
        </p:spPr>
        <p:txBody>
          <a:bodyPr anchor="b">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eaLnBrk="1" fontAlgn="auto" hangingPunct="1">
              <a:spcAft>
                <a:spcPts val="0"/>
              </a:spcAft>
              <a:defRPr/>
            </a:pPr>
            <a:r>
              <a:rPr lang="ru-RU" sz="2500" dirty="0" smtClean="0"/>
              <a:t>3) Число метеоритов, упавших на Землю за определенный год</a:t>
            </a:r>
            <a:endParaRPr lang="ru-RU" sz="2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95" name="Group 59"/>
          <p:cNvGraphicFramePr>
            <a:graphicFrameLocks noGrp="1"/>
          </p:cNvGraphicFramePr>
          <p:nvPr>
            <p:extLst>
              <p:ext uri="{D42A27DB-BD31-4B8C-83A1-F6EECF244321}">
                <p14:modId xmlns:p14="http://schemas.microsoft.com/office/powerpoint/2010/main" val="3325553499"/>
              </p:ext>
            </p:extLst>
          </p:nvPr>
        </p:nvGraphicFramePr>
        <p:xfrm>
          <a:off x="603250" y="4092575"/>
          <a:ext cx="2508250" cy="823914"/>
        </p:xfrm>
        <a:graphic>
          <a:graphicData uri="http://schemas.openxmlformats.org/drawingml/2006/table">
            <a:tbl>
              <a:tblPr/>
              <a:tblGrid>
                <a:gridCol w="523875"/>
                <a:gridCol w="917575"/>
                <a:gridCol w="1066800"/>
              </a:tblGrid>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5</a:t>
                      </a:r>
                      <a:endParaRPr kumimoji="0" lang="ru-RU" sz="10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 5 </a:t>
                      </a: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раз</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50%</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4</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4 раза</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40%</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3</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1 раз</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10%</a:t>
                      </a:r>
                      <a:endParaRPr kumimoji="0" lang="ru-RU" sz="18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0049" name="Group 113"/>
          <p:cNvGraphicFramePr>
            <a:graphicFrameLocks noGrp="1"/>
          </p:cNvGraphicFramePr>
          <p:nvPr>
            <p:extLst>
              <p:ext uri="{D42A27DB-BD31-4B8C-83A1-F6EECF244321}">
                <p14:modId xmlns:p14="http://schemas.microsoft.com/office/powerpoint/2010/main" val="1322662821"/>
              </p:ext>
            </p:extLst>
          </p:nvPr>
        </p:nvGraphicFramePr>
        <p:xfrm>
          <a:off x="603250" y="3009900"/>
          <a:ext cx="5492750" cy="342900"/>
        </p:xfrm>
        <a:graphic>
          <a:graphicData uri="http://schemas.openxmlformats.org/drawingml/2006/table">
            <a:tbl>
              <a:tblPr/>
              <a:tblGrid>
                <a:gridCol w="549275"/>
                <a:gridCol w="549275"/>
                <a:gridCol w="549275"/>
                <a:gridCol w="549275"/>
                <a:gridCol w="549275"/>
                <a:gridCol w="549275"/>
                <a:gridCol w="549275"/>
                <a:gridCol w="549275"/>
                <a:gridCol w="549275"/>
                <a:gridCol w="549275"/>
              </a:tblGrid>
              <a:tr h="3429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5</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5</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4</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5</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3</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4</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5</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4</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5</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4</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r>
            </a:tbl>
          </a:graphicData>
        </a:graphic>
      </p:graphicFrame>
      <p:sp>
        <p:nvSpPr>
          <p:cNvPr id="6" name="Заголовок 1">
            <a:extLst>
              <a:ext uri="{FF2B5EF4-FFF2-40B4-BE49-F238E27FC236}"/>
            </a:extLst>
          </p:cNvPr>
          <p:cNvSpPr>
            <a:spLocks noGrp="1"/>
          </p:cNvSpPr>
          <p:nvPr>
            <p:ph type="title"/>
          </p:nvPr>
        </p:nvSpPr>
        <p:spPr>
          <a:xfrm>
            <a:off x="571500" y="2079625"/>
            <a:ext cx="10810875" cy="784225"/>
          </a:xfrm>
        </p:spPr>
        <p:txBody>
          <a:bodyPr>
            <a:normAutofit fontScale="90000"/>
          </a:bodyPr>
          <a:lstStyle/>
          <a:p>
            <a:pPr eaLnBrk="1" fontAlgn="auto" hangingPunct="1">
              <a:spcAft>
                <a:spcPts val="0"/>
              </a:spcAft>
              <a:defRPr/>
            </a:pPr>
            <a:r>
              <a:rPr lang="ru-RU" sz="2400" dirty="0" smtClean="0">
                <a:solidFill>
                  <a:srgbClr val="6E32E0"/>
                </a:solidFill>
              </a:rPr>
              <a:t>Закон </a:t>
            </a:r>
            <a:r>
              <a:rPr lang="ru-RU" sz="2400" dirty="0">
                <a:solidFill>
                  <a:srgbClr val="6E32E0"/>
                </a:solidFill>
              </a:rPr>
              <a:t>распределения вероятностей случайной величины </a:t>
            </a:r>
            <a:r>
              <a:rPr lang="ru-RU" sz="2400" dirty="0"/>
              <a:t>- это соответствие между возможными значениями этой величины и вероятностями, которые этим значениям соответствуют</a:t>
            </a:r>
            <a:r>
              <a:rPr lang="ru-RU" sz="2400" dirty="0" smtClean="0"/>
              <a:t>.</a:t>
            </a:r>
            <a:br>
              <a:rPr lang="ru-RU" sz="2400" dirty="0" smtClean="0"/>
            </a:br>
            <a:r>
              <a:rPr lang="ru-RU" sz="2400" dirty="0" smtClean="0"/>
              <a:t/>
            </a:r>
            <a:br>
              <a:rPr lang="ru-RU" sz="2400" dirty="0" smtClean="0"/>
            </a:br>
            <a:r>
              <a:rPr lang="ru-RU" sz="2400" dirty="0"/>
              <a:t>Иными словами </a:t>
            </a:r>
            <a:r>
              <a:rPr lang="ru-RU" sz="2400" dirty="0">
                <a:solidFill>
                  <a:srgbClr val="6E32E0"/>
                </a:solidFill>
              </a:rPr>
              <a:t>закон распределения вероятностей случайной величины </a:t>
            </a:r>
            <a:r>
              <a:rPr lang="ru-RU" sz="2400" dirty="0"/>
              <a:t>- это </a:t>
            </a:r>
            <a:r>
              <a:rPr lang="ru-RU" sz="2400" dirty="0">
                <a:solidFill>
                  <a:srgbClr val="6E32E0"/>
                </a:solidFill>
              </a:rPr>
              <a:t>модель</a:t>
            </a:r>
            <a:r>
              <a:rPr lang="ru-RU" sz="2400" dirty="0"/>
              <a:t>, которая описывает  поведение этой случайной величины</a:t>
            </a:r>
            <a:br>
              <a:rPr lang="ru-RU" sz="2400" dirty="0"/>
            </a:br>
            <a:r>
              <a:rPr lang="ru-RU" sz="2000" dirty="0"/>
              <a:t/>
            </a:r>
            <a:br>
              <a:rPr lang="ru-RU" sz="2000" dirty="0"/>
            </a:br>
            <a:endParaRPr lang="ru-RU" sz="2000" dirty="0"/>
          </a:p>
        </p:txBody>
      </p:sp>
      <p:sp>
        <p:nvSpPr>
          <p:cNvPr id="3" name="TextBox 2"/>
          <p:cNvSpPr txBox="1"/>
          <p:nvPr/>
        </p:nvSpPr>
        <p:spPr>
          <a:xfrm>
            <a:off x="562658" y="2558534"/>
            <a:ext cx="1035733" cy="307777"/>
          </a:xfrm>
          <a:prstGeom prst="rect">
            <a:avLst/>
          </a:prstGeom>
          <a:noFill/>
        </p:spPr>
        <p:txBody>
          <a:bodyPr wrap="none" rtlCol="0">
            <a:spAutoFit/>
          </a:bodyPr>
          <a:lstStyle/>
          <a:p>
            <a:r>
              <a:rPr lang="ru-RU" sz="1400" dirty="0" smtClean="0"/>
              <a:t>Таблица 3</a:t>
            </a:r>
            <a:endParaRPr lang="ru-RU" sz="1400" dirty="0"/>
          </a:p>
        </p:txBody>
      </p:sp>
      <p:sp>
        <p:nvSpPr>
          <p:cNvPr id="8" name="TextBox 7"/>
          <p:cNvSpPr txBox="1"/>
          <p:nvPr/>
        </p:nvSpPr>
        <p:spPr>
          <a:xfrm>
            <a:off x="571500" y="3625334"/>
            <a:ext cx="1035733" cy="307777"/>
          </a:xfrm>
          <a:prstGeom prst="rect">
            <a:avLst/>
          </a:prstGeom>
          <a:noFill/>
        </p:spPr>
        <p:txBody>
          <a:bodyPr wrap="none" rtlCol="0">
            <a:spAutoFit/>
          </a:bodyPr>
          <a:lstStyle/>
          <a:p>
            <a:r>
              <a:rPr lang="ru-RU" sz="1400" dirty="0" smtClean="0"/>
              <a:t>Таблица 4</a:t>
            </a:r>
            <a:endParaRPr lang="ru-RU"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Заголовок 1"/>
          <p:cNvSpPr>
            <a:spLocks noGrp="1"/>
          </p:cNvSpPr>
          <p:nvPr>
            <p:ph type="title"/>
          </p:nvPr>
        </p:nvSpPr>
        <p:spPr bwMode="auto">
          <a:xfrm>
            <a:off x="492125" y="396875"/>
            <a:ext cx="10810875" cy="2368550"/>
          </a:xfrm>
          <a:noFill/>
          <a:ln>
            <a:miter lim="800000"/>
            <a:headEnd/>
            <a:tailEnd/>
          </a:ln>
        </p:spPr>
        <p:txBody>
          <a:bodyPr vert="horz" wrap="square" lIns="91440" tIns="45720" rIns="91440" bIns="45720" numCol="1" anchorCtr="0" compatLnSpc="1">
            <a:prstTxWarp prst="textNoShape">
              <a:avLst/>
            </a:prstTxWarp>
          </a:bodyPr>
          <a:lstStyle/>
          <a:p>
            <a:pPr eaLnBrk="1" hangingPunct="1">
              <a:lnSpc>
                <a:spcPct val="150000"/>
              </a:lnSpc>
            </a:pPr>
            <a:r>
              <a:rPr lang="ru-RU" sz="1800" dirty="0" smtClean="0">
                <a:latin typeface="Roboto"/>
                <a:ea typeface="Roboto"/>
                <a:cs typeface="Roboto"/>
              </a:rPr>
              <a:t/>
            </a:r>
            <a:br>
              <a:rPr lang="ru-RU" sz="1800" dirty="0" smtClean="0">
                <a:latin typeface="Roboto"/>
                <a:ea typeface="Roboto"/>
                <a:cs typeface="Roboto"/>
              </a:rPr>
            </a:br>
            <a:endParaRPr lang="ru-RU" sz="1800" dirty="0" smtClean="0">
              <a:latin typeface="Roboto"/>
              <a:ea typeface="Roboto"/>
              <a:cs typeface="Roboto"/>
            </a:endParaRPr>
          </a:p>
        </p:txBody>
      </p:sp>
      <p:pic>
        <p:nvPicPr>
          <p:cNvPr id="41986" name="Рисунок 2" descr="2.1.png"/>
          <p:cNvPicPr>
            <a:picLocks noChangeAspect="1"/>
          </p:cNvPicPr>
          <p:nvPr/>
        </p:nvPicPr>
        <p:blipFill>
          <a:blip r:embed="rId2"/>
          <a:srcRect/>
          <a:stretch>
            <a:fillRect/>
          </a:stretch>
        </p:blipFill>
        <p:spPr bwMode="auto">
          <a:xfrm>
            <a:off x="2184400" y="3490912"/>
            <a:ext cx="6022975" cy="164147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1987" name="Прямоугольник 3"/>
              <p:cNvSpPr>
                <a:spLocks noChangeArrowheads="1"/>
              </p:cNvSpPr>
              <p:nvPr/>
            </p:nvSpPr>
            <p:spPr bwMode="auto">
              <a:xfrm>
                <a:off x="822325" y="5060950"/>
                <a:ext cx="10260013" cy="558551"/>
              </a:xfrm>
              <a:prstGeom prst="rect">
                <a:avLst/>
              </a:prstGeom>
              <a:noFill/>
              <a:ln w="9525">
                <a:noFill/>
                <a:miter lim="800000"/>
                <a:headEnd/>
                <a:tailEnd/>
              </a:ln>
            </p:spPr>
            <p:txBody>
              <a:bodyPr>
                <a:spAutoFit/>
              </a:bodyPr>
              <a:lstStyle/>
              <a:p>
                <a:pPr>
                  <a:lnSpc>
                    <a:spcPct val="150000"/>
                  </a:lnSpc>
                </a:pPr>
                <a:r>
                  <a:rPr lang="ru-RU" dirty="0">
                    <a:latin typeface="Roboto"/>
                    <a:ea typeface="Roboto"/>
                    <a:cs typeface="Roboto"/>
                  </a:rPr>
                  <a:t>где </a:t>
                </a:r>
                <a14:m>
                  <m:oMath xmlns:m="http://schemas.openxmlformats.org/officeDocument/2006/math">
                    <m:r>
                      <a:rPr lang="ru-RU" b="1" i="1" dirty="0" smtClean="0">
                        <a:latin typeface="Cambria Math"/>
                        <a:ea typeface="Roboto"/>
                        <a:cs typeface="Roboto"/>
                      </a:rPr>
                      <m:t>𝒑</m:t>
                    </m:r>
                  </m:oMath>
                </a14:m>
                <a:r>
                  <a:rPr lang="ru-RU" dirty="0">
                    <a:latin typeface="Roboto"/>
                    <a:ea typeface="Roboto"/>
                    <a:cs typeface="Roboto"/>
                  </a:rPr>
                  <a:t> - это вероятность наступления события </a:t>
                </a:r>
                <a14:m>
                  <m:oMath xmlns:m="http://schemas.openxmlformats.org/officeDocument/2006/math">
                    <m:r>
                      <a:rPr lang="ru-RU" b="1" i="1" dirty="0" smtClean="0">
                        <a:latin typeface="Cambria Math"/>
                        <a:ea typeface="Roboto"/>
                        <a:cs typeface="Roboto"/>
                      </a:rPr>
                      <m:t>𝑨</m:t>
                    </m:r>
                  </m:oMath>
                </a14:m>
                <a:r>
                  <a:rPr lang="ru-RU" dirty="0">
                    <a:latin typeface="Roboto"/>
                    <a:ea typeface="Roboto"/>
                    <a:cs typeface="Roboto"/>
                  </a:rPr>
                  <a:t> в  независимых испытаниях, a </a:t>
                </a:r>
                <a14:m>
                  <m:oMath xmlns:m="http://schemas.openxmlformats.org/officeDocument/2006/math">
                    <m:r>
                      <a:rPr lang="ru-RU" b="1" i="1" dirty="0" smtClean="0">
                        <a:latin typeface="Cambria Math"/>
                        <a:ea typeface="Roboto"/>
                        <a:cs typeface="Roboto"/>
                      </a:rPr>
                      <m:t>𝒒</m:t>
                    </m:r>
                    <m:r>
                      <a:rPr lang="ru-RU" b="1" i="1" dirty="0" smtClean="0">
                        <a:latin typeface="Cambria Math"/>
                        <a:ea typeface="Roboto"/>
                        <a:cs typeface="Roboto"/>
                      </a:rPr>
                      <m:t> = </m:t>
                    </m:r>
                    <m:r>
                      <a:rPr lang="ru-RU" b="1" i="1" dirty="0" smtClean="0">
                        <a:latin typeface="Cambria Math"/>
                        <a:ea typeface="Roboto"/>
                        <a:cs typeface="Roboto"/>
                      </a:rPr>
                      <m:t>𝟏</m:t>
                    </m:r>
                    <m:r>
                      <a:rPr lang="ru-RU" b="1" i="1" dirty="0" smtClean="0">
                        <a:latin typeface="Cambria Math"/>
                        <a:ea typeface="Roboto"/>
                        <a:cs typeface="Roboto"/>
                      </a:rPr>
                      <m:t> – </m:t>
                    </m:r>
                    <m:r>
                      <a:rPr lang="ru-RU" b="1" i="1" dirty="0" smtClean="0">
                        <a:latin typeface="Cambria Math"/>
                        <a:ea typeface="Roboto"/>
                        <a:cs typeface="Roboto"/>
                      </a:rPr>
                      <m:t>𝒑</m:t>
                    </m:r>
                    <m:r>
                      <a:rPr lang="ru-RU" i="1" dirty="0">
                        <a:latin typeface="Cambria Math"/>
                        <a:ea typeface="Roboto"/>
                        <a:cs typeface="Roboto"/>
                      </a:rPr>
                      <m:t>.</m:t>
                    </m:r>
                  </m:oMath>
                </a14:m>
                <a:endParaRPr lang="ru-RU" dirty="0">
                  <a:latin typeface="Roboto"/>
                  <a:ea typeface="Roboto"/>
                  <a:cs typeface="Roboto"/>
                </a:endParaRPr>
              </a:p>
            </p:txBody>
          </p:sp>
        </mc:Choice>
        <mc:Fallback xmlns="">
          <p:sp>
            <p:nvSpPr>
              <p:cNvPr id="41987" name="Прямоугольник 3"/>
              <p:cNvSpPr>
                <a:spLocks noRot="1" noChangeAspect="1" noMove="1" noResize="1" noEditPoints="1" noAdjustHandles="1" noChangeArrowheads="1" noChangeShapeType="1" noTextEdit="1"/>
              </p:cNvSpPr>
              <p:nvPr/>
            </p:nvSpPr>
            <p:spPr bwMode="auto">
              <a:xfrm>
                <a:off x="822325" y="5060950"/>
                <a:ext cx="10260013" cy="558551"/>
              </a:xfrm>
              <a:prstGeom prst="rect">
                <a:avLst/>
              </a:prstGeom>
              <a:blipFill rotWithShape="1">
                <a:blip r:embed="rId3"/>
                <a:stretch>
                  <a:fillRect l="-535" b="-5435"/>
                </a:stretch>
              </a:blipFill>
              <a:ln w="9525">
                <a:noFill/>
                <a:miter lim="800000"/>
                <a:headEnd/>
                <a:tailEnd/>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p:cNvSpPr/>
              <p:nvPr/>
            </p:nvSpPr>
            <p:spPr>
              <a:xfrm>
                <a:off x="1079500" y="396875"/>
                <a:ext cx="10223500" cy="3570208"/>
              </a:xfrm>
              <a:prstGeom prst="rect">
                <a:avLst/>
              </a:prstGeom>
            </p:spPr>
            <p:txBody>
              <a:bodyPr wrap="square">
                <a:spAutoFit/>
              </a:bodyPr>
              <a:lstStyle/>
              <a:p>
                <a:pPr algn="ctr" fontAlgn="auto">
                  <a:spcBef>
                    <a:spcPts val="0"/>
                  </a:spcBef>
                  <a:spcAft>
                    <a:spcPts val="0"/>
                  </a:spcAft>
                  <a:defRPr/>
                </a:pPr>
                <a:r>
                  <a:rPr lang="ru-RU" sz="2600" dirty="0" smtClean="0">
                    <a:latin typeface="Roboto" panose="02000000000000000000" pitchFamily="2" charset="0"/>
                    <a:ea typeface="Roboto" panose="02000000000000000000" pitchFamily="2" charset="0"/>
                    <a:cs typeface="+mj-cs"/>
                  </a:rPr>
                  <a:t>БИНОМИАЛЬНОЕ РАСПРЕДЕНИЕ</a:t>
                </a:r>
              </a:p>
              <a:p>
                <a:pPr algn="ctr" fontAlgn="auto">
                  <a:spcBef>
                    <a:spcPts val="0"/>
                  </a:spcBef>
                  <a:spcAft>
                    <a:spcPts val="0"/>
                  </a:spcAft>
                  <a:defRPr/>
                </a:pPr>
                <a:endParaRPr lang="ru-RU" sz="2000" dirty="0">
                  <a:solidFill>
                    <a:srgbClr val="6E32E0"/>
                  </a:solidFill>
                  <a:latin typeface="Roboto" panose="02000000000000000000" pitchFamily="2" charset="0"/>
                  <a:ea typeface="Roboto" panose="02000000000000000000" pitchFamily="2" charset="0"/>
                  <a:cs typeface="+mj-cs"/>
                </a:endParaRPr>
              </a:p>
              <a:p>
                <a:r>
                  <a:rPr lang="ru-RU" sz="2000" dirty="0" smtClean="0">
                    <a:solidFill>
                      <a:srgbClr val="6E32E0"/>
                    </a:solidFill>
                  </a:rPr>
                  <a:t>	Биномиальное </a:t>
                </a:r>
                <a:r>
                  <a:rPr lang="ru-RU" sz="2000" dirty="0">
                    <a:solidFill>
                      <a:srgbClr val="6E32E0"/>
                    </a:solidFill>
                  </a:rPr>
                  <a:t>распределение </a:t>
                </a:r>
                <a:r>
                  <a:rPr lang="ru-RU" sz="2000" dirty="0"/>
                  <a:t>- один из примеров дискретного распределения</a:t>
                </a:r>
                <a:r>
                  <a:rPr lang="ru-RU" sz="2000" dirty="0" smtClean="0"/>
                  <a:t>. </a:t>
                </a:r>
              </a:p>
              <a:p>
                <a:endParaRPr lang="ru-RU" sz="2000" dirty="0"/>
              </a:p>
              <a:p>
                <a14:m>
                  <m:oMath xmlns:m="http://schemas.openxmlformats.org/officeDocument/2006/math">
                    <m:r>
                      <a:rPr lang="en-US" sz="2000" b="1" i="1" dirty="0" smtClean="0">
                        <a:solidFill>
                          <a:srgbClr val="6E32E0"/>
                        </a:solidFill>
                        <a:latin typeface="Cambria Math"/>
                      </a:rPr>
                      <m:t>𝒌</m:t>
                    </m:r>
                  </m:oMath>
                </a14:m>
                <a:r>
                  <a:rPr lang="en-US" sz="2000" b="1" dirty="0"/>
                  <a:t> </a:t>
                </a:r>
                <a:r>
                  <a:rPr lang="ru-RU" sz="2000" b="1" dirty="0"/>
                  <a:t>,</a:t>
                </a:r>
                <a:r>
                  <a:rPr lang="ru-RU" sz="2000" dirty="0"/>
                  <a:t>число наступления события, - это дискретная величина из отрезка </a:t>
                </a:r>
                <a14:m>
                  <m:oMath xmlns:m="http://schemas.openxmlformats.org/officeDocument/2006/math">
                    <m:r>
                      <a:rPr lang="ru-RU" sz="2000" i="1" dirty="0" smtClean="0">
                        <a:solidFill>
                          <a:srgbClr val="6E32E0"/>
                        </a:solidFill>
                        <a:latin typeface="Cambria Math"/>
                      </a:rPr>
                      <m:t>[0, </m:t>
                    </m:r>
                    <m:r>
                      <a:rPr lang="ru-RU" sz="2000" b="1" i="1" dirty="0">
                        <a:solidFill>
                          <a:srgbClr val="6E32E0"/>
                        </a:solidFill>
                        <a:latin typeface="Cambria Math"/>
                      </a:rPr>
                      <m:t>𝒏</m:t>
                    </m:r>
                    <m:r>
                      <a:rPr lang="ru-RU" sz="2000" i="1" dirty="0">
                        <a:solidFill>
                          <a:srgbClr val="6E32E0"/>
                        </a:solidFill>
                        <a:latin typeface="Cambria Math"/>
                      </a:rPr>
                      <m:t>].</m:t>
                    </m:r>
                  </m:oMath>
                </a14:m>
                <a:endParaRPr lang="ru-RU" sz="2000" b="1" dirty="0" smtClean="0">
                  <a:latin typeface="Roboto" panose="02000000000000000000" pitchFamily="2" charset="0"/>
                  <a:ea typeface="Roboto" panose="02000000000000000000" pitchFamily="2" charset="0"/>
                  <a:cs typeface="+mj-cs"/>
                </a:endParaRPr>
              </a:p>
              <a:p>
                <a:endParaRPr lang="ru-RU" sz="2000" dirty="0" smtClean="0"/>
              </a:p>
              <a:p>
                <a:r>
                  <a:rPr lang="ru-RU" sz="2000" dirty="0"/>
                  <a:t>	</a:t>
                </a:r>
                <a:r>
                  <a:rPr lang="ru-RU" sz="2000" dirty="0" smtClean="0"/>
                  <a:t>Случайная </a:t>
                </a:r>
                <a:r>
                  <a:rPr lang="ru-RU" sz="2000" dirty="0"/>
                  <a:t>дискретная величина </a:t>
                </a:r>
                <a14:m>
                  <m:oMath xmlns:m="http://schemas.openxmlformats.org/officeDocument/2006/math">
                    <m:r>
                      <a:rPr lang="ru-RU" sz="2000" i="1" dirty="0" smtClean="0">
                        <a:solidFill>
                          <a:srgbClr val="6E32E0"/>
                        </a:solidFill>
                        <a:latin typeface="Cambria Math"/>
                      </a:rPr>
                      <m:t>Х</m:t>
                    </m:r>
                  </m:oMath>
                </a14:m>
                <a:r>
                  <a:rPr lang="ru-RU" sz="2000" dirty="0"/>
                  <a:t> имеет биномиальное распределение с переменными </a:t>
                </a:r>
                <a14:m>
                  <m:oMath xmlns:m="http://schemas.openxmlformats.org/officeDocument/2006/math">
                    <m:r>
                      <a:rPr lang="en-US" sz="2000" i="1" dirty="0" smtClean="0">
                        <a:solidFill>
                          <a:srgbClr val="6E32E0"/>
                        </a:solidFill>
                        <a:latin typeface="Cambria Math"/>
                      </a:rPr>
                      <m:t>𝑘</m:t>
                    </m:r>
                    <m:r>
                      <a:rPr lang="en-US" sz="2000" i="1" dirty="0" smtClean="0">
                        <a:solidFill>
                          <a:srgbClr val="6E32E0"/>
                        </a:solidFill>
                        <a:latin typeface="Cambria Math"/>
                      </a:rPr>
                      <m:t>,</m:t>
                    </m:r>
                    <m:r>
                      <a:rPr lang="en-US" sz="2000" i="1" dirty="0" smtClean="0">
                        <a:solidFill>
                          <a:srgbClr val="6E32E0"/>
                        </a:solidFill>
                        <a:latin typeface="Cambria Math"/>
                      </a:rPr>
                      <m:t>𝑛</m:t>
                    </m:r>
                  </m:oMath>
                </a14:m>
                <a:r>
                  <a:rPr lang="en-US" sz="2000" dirty="0"/>
                  <a:t> </a:t>
                </a:r>
                <a:r>
                  <a:rPr lang="ru-RU" sz="2000" dirty="0"/>
                  <a:t>и </a:t>
                </a:r>
                <a14:m>
                  <m:oMath xmlns:m="http://schemas.openxmlformats.org/officeDocument/2006/math">
                    <m:r>
                      <a:rPr lang="en-US" sz="2000" i="1" dirty="0" smtClean="0">
                        <a:solidFill>
                          <a:srgbClr val="6E32E0"/>
                        </a:solidFill>
                        <a:latin typeface="Cambria Math"/>
                      </a:rPr>
                      <m:t>𝑝</m:t>
                    </m:r>
                  </m:oMath>
                </a14:m>
                <a:r>
                  <a:rPr lang="ru-RU" sz="2000" dirty="0" smtClean="0"/>
                  <a:t>,  </a:t>
                </a:r>
                <a:r>
                  <a:rPr lang="ru-RU" sz="2000" dirty="0"/>
                  <a:t>если  вероятность ее распределения задается с</a:t>
                </a:r>
                <a:r>
                  <a:rPr lang="ru-RU" sz="2000" dirty="0" smtClean="0"/>
                  <a:t>ледующим </a:t>
                </a:r>
                <a:r>
                  <a:rPr lang="ru-RU" sz="2000" dirty="0"/>
                  <a:t>уравнением:</a:t>
                </a:r>
              </a:p>
              <a:p>
                <a:endParaRPr lang="ru-RU" sz="2000" b="1" dirty="0">
                  <a:latin typeface="Roboto" panose="02000000000000000000" pitchFamily="2" charset="0"/>
                  <a:ea typeface="Roboto" panose="02000000000000000000" pitchFamily="2" charset="0"/>
                  <a:cs typeface="+mj-cs"/>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1079500" y="396875"/>
                <a:ext cx="10223500" cy="3570208"/>
              </a:xfrm>
              <a:prstGeom prst="rect">
                <a:avLst/>
              </a:prstGeom>
              <a:blipFill rotWithShape="1">
                <a:blip r:embed="rId4"/>
                <a:stretch>
                  <a:fillRect l="-596" t="-1536"/>
                </a:stretch>
              </a:blipFill>
            </p:spPr>
            <p:txBody>
              <a:bodyPr/>
              <a:lstStyle/>
              <a:p>
                <a:r>
                  <a:rPr lang="ru-RU">
                    <a:noFill/>
                  </a:rPr>
                  <a:t> </a:t>
                </a:r>
              </a:p>
            </p:txBody>
          </p:sp>
        </mc:Fallback>
      </mc:AlternateContent>
      <p:cxnSp>
        <p:nvCxnSpPr>
          <p:cNvPr id="8" name="Прямая соединительная линия 7"/>
          <p:cNvCxnSpPr/>
          <p:nvPr/>
        </p:nvCxnSpPr>
        <p:spPr>
          <a:xfrm>
            <a:off x="581903" y="990631"/>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Заголовок 1">
                <a:extLst>
                  <a:ext uri="{FF2B5EF4-FFF2-40B4-BE49-F238E27FC236}"/>
                </a:extLst>
              </p:cNvPr>
              <p:cNvSpPr txBox="1">
                <a:spLocks/>
              </p:cNvSpPr>
              <p:nvPr/>
            </p:nvSpPr>
            <p:spPr>
              <a:xfrm>
                <a:off x="680242" y="4579938"/>
                <a:ext cx="10810875" cy="784225"/>
              </a:xfrm>
              <a:prstGeom prst="rect">
                <a:avLst/>
              </a:prstGeom>
            </p:spPr>
            <p:txBody>
              <a:bodyPr anchor="b">
                <a:normAutofit fontScale="25000" lnSpcReduction="20000"/>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eaLnBrk="1" fontAlgn="auto" hangingPunct="1">
                  <a:spcAft>
                    <a:spcPts val="0"/>
                  </a:spcAft>
                  <a:defRPr/>
                </a:pPr>
                <a:r>
                  <a:rPr lang="ru-RU" sz="8800" dirty="0" smtClean="0"/>
                  <a:t>Эксперимент: 3 раза подбрасываем монетку (</a:t>
                </a:r>
                <a:r>
                  <a:rPr lang="en-US" sz="8800" dirty="0"/>
                  <a:t>n=3</a:t>
                </a:r>
                <a:r>
                  <a:rPr lang="en-US" sz="8800" dirty="0" smtClean="0"/>
                  <a:t>)</a:t>
                </a:r>
                <a:endParaRPr lang="ru-RU" sz="8800" dirty="0" smtClean="0"/>
              </a:p>
              <a:p>
                <a:pPr eaLnBrk="1" fontAlgn="auto" hangingPunct="1">
                  <a:spcAft>
                    <a:spcPts val="0"/>
                  </a:spcAft>
                  <a:defRPr/>
                </a:pPr>
                <a:endParaRPr lang="ru-RU" sz="8800" dirty="0"/>
              </a:p>
              <a:p>
                <a:pPr eaLnBrk="1" fontAlgn="auto" hangingPunct="1">
                  <a:spcAft>
                    <a:spcPts val="0"/>
                  </a:spcAft>
                  <a:defRPr/>
                </a:pPr>
                <a:endParaRPr lang="ru-RU" sz="8800" b="1" dirty="0"/>
              </a:p>
              <a:p>
                <a:pPr eaLnBrk="1" fontAlgn="auto" hangingPunct="1">
                  <a:spcAft>
                    <a:spcPts val="0"/>
                  </a:spcAft>
                  <a:defRPr/>
                </a:pPr>
                <a:r>
                  <a:rPr lang="ru-RU" sz="8800" dirty="0">
                    <a:solidFill>
                      <a:srgbClr val="6E32E0"/>
                    </a:solidFill>
                  </a:rPr>
                  <a:t>Х –число </a:t>
                </a:r>
                <a:r>
                  <a:rPr lang="ru-RU" sz="8800" dirty="0" err="1">
                    <a:solidFill>
                      <a:srgbClr val="6E32E0"/>
                    </a:solidFill>
                  </a:rPr>
                  <a:t>выпадания</a:t>
                </a:r>
                <a:r>
                  <a:rPr lang="ru-RU" sz="8800" dirty="0">
                    <a:solidFill>
                      <a:srgbClr val="6E32E0"/>
                    </a:solidFill>
                  </a:rPr>
                  <a:t> орла </a:t>
                </a:r>
                <a:r>
                  <a:rPr lang="ru-RU" sz="8800" dirty="0" smtClean="0">
                    <a:solidFill>
                      <a:srgbClr val="6E32E0"/>
                    </a:solidFill>
                  </a:rPr>
                  <a:t>при трехкратном подбрасывании</a:t>
                </a:r>
              </a:p>
              <a:p>
                <a:pPr eaLnBrk="1" fontAlgn="auto" hangingPunct="1">
                  <a:lnSpc>
                    <a:spcPct val="120000"/>
                  </a:lnSpc>
                  <a:spcAft>
                    <a:spcPts val="0"/>
                  </a:spcAft>
                  <a:defRPr/>
                </a:pPr>
                <a:endParaRPr lang="ru-RU" sz="8800" dirty="0">
                  <a:solidFill>
                    <a:srgbClr val="6E32E0"/>
                  </a:solidFill>
                </a:endParaRPr>
              </a:p>
              <a:p>
                <a:pPr eaLnBrk="1" fontAlgn="auto" hangingPunct="1">
                  <a:lnSpc>
                    <a:spcPct val="120000"/>
                  </a:lnSpc>
                  <a:spcAft>
                    <a:spcPts val="0"/>
                  </a:spcAft>
                  <a:defRPr/>
                </a:pPr>
                <a:r>
                  <a:rPr lang="en-US" sz="8800" dirty="0" smtClean="0"/>
                  <a:t>1-</a:t>
                </a:r>
                <a:r>
                  <a:rPr lang="ru-RU" sz="8800" dirty="0" smtClean="0"/>
                  <a:t>е </a:t>
                </a:r>
                <a:r>
                  <a:rPr lang="ru-RU" sz="8800" dirty="0"/>
                  <a:t>подбрасывание - </a:t>
                </a:r>
                <a:r>
                  <a:rPr lang="ru-RU" sz="8800" dirty="0" smtClean="0"/>
                  <a:t>   </a:t>
                </a:r>
                <a14:m>
                  <m:oMath xmlns:m="http://schemas.openxmlformats.org/officeDocument/2006/math">
                    <m:sSub>
                      <m:sSubPr>
                        <m:ctrlPr>
                          <a:rPr lang="ru-RU" sz="8800" i="1" dirty="0" smtClean="0">
                            <a:latin typeface="Cambria Math"/>
                          </a:rPr>
                        </m:ctrlPr>
                      </m:sSubPr>
                      <m:e>
                        <m:r>
                          <a:rPr lang="en-US" sz="8800" b="0" i="1" dirty="0" smtClean="0">
                            <a:latin typeface="Cambria Math"/>
                          </a:rPr>
                          <m:t>𝑥</m:t>
                        </m:r>
                      </m:e>
                      <m:sub>
                        <m:r>
                          <a:rPr lang="en-US" sz="8800" b="0" i="1" dirty="0" smtClean="0">
                            <a:latin typeface="Cambria Math"/>
                          </a:rPr>
                          <m:t>1</m:t>
                        </m:r>
                      </m:sub>
                    </m:sSub>
                  </m:oMath>
                </a14:m>
                <a:r>
                  <a:rPr lang="ru-RU" sz="8800" dirty="0"/>
                  <a:t>, </a:t>
                </a:r>
                <a:br>
                  <a:rPr lang="ru-RU" sz="8800" dirty="0"/>
                </a:br>
                <a:r>
                  <a:rPr lang="ru-RU" sz="8800" dirty="0"/>
                  <a:t>2-е подбрасывание -    </a:t>
                </a:r>
                <a14:m>
                  <m:oMath xmlns:m="http://schemas.openxmlformats.org/officeDocument/2006/math">
                    <m:sSub>
                      <m:sSubPr>
                        <m:ctrlPr>
                          <a:rPr lang="ru-RU" sz="8800" i="1" dirty="0">
                            <a:latin typeface="Cambria Math"/>
                          </a:rPr>
                        </m:ctrlPr>
                      </m:sSubPr>
                      <m:e>
                        <m:r>
                          <a:rPr lang="en-US" sz="8800" i="1" dirty="0">
                            <a:latin typeface="Cambria Math"/>
                          </a:rPr>
                          <m:t>𝑥</m:t>
                        </m:r>
                      </m:e>
                      <m:sub>
                        <m:r>
                          <a:rPr lang="en-US" sz="8800" b="0" i="1" dirty="0" smtClean="0">
                            <a:latin typeface="Cambria Math"/>
                          </a:rPr>
                          <m:t>2</m:t>
                        </m:r>
                      </m:sub>
                    </m:sSub>
                  </m:oMath>
                </a14:m>
                <a:r>
                  <a:rPr lang="ru-RU" sz="8800" dirty="0"/>
                  <a:t>,</a:t>
                </a:r>
                <a:br>
                  <a:rPr lang="ru-RU" sz="8800" dirty="0"/>
                </a:br>
                <a:r>
                  <a:rPr lang="ru-RU" sz="8800" dirty="0"/>
                  <a:t>3-е подбрасывание -    </a:t>
                </a:r>
                <a14:m>
                  <m:oMath xmlns:m="http://schemas.openxmlformats.org/officeDocument/2006/math">
                    <m:sSub>
                      <m:sSubPr>
                        <m:ctrlPr>
                          <a:rPr lang="ru-RU" sz="8800" i="1" dirty="0">
                            <a:latin typeface="Cambria Math"/>
                          </a:rPr>
                        </m:ctrlPr>
                      </m:sSubPr>
                      <m:e>
                        <m:r>
                          <a:rPr lang="en-US" sz="8800" i="1" dirty="0">
                            <a:latin typeface="Cambria Math"/>
                          </a:rPr>
                          <m:t>𝑥</m:t>
                        </m:r>
                      </m:e>
                      <m:sub>
                        <m:r>
                          <a:rPr lang="en-US" sz="8800" b="0" i="1" dirty="0" smtClean="0">
                            <a:latin typeface="Cambria Math"/>
                          </a:rPr>
                          <m:t>3</m:t>
                        </m:r>
                      </m:sub>
                    </m:sSub>
                  </m:oMath>
                </a14:m>
                <a:endParaRPr lang="en-US" sz="8800" dirty="0" smtClean="0"/>
              </a:p>
              <a:p>
                <a:pPr eaLnBrk="1" fontAlgn="auto" hangingPunct="1">
                  <a:spcAft>
                    <a:spcPts val="0"/>
                  </a:spcAft>
                  <a:defRPr/>
                </a:pPr>
                <a:r>
                  <a:rPr lang="ru-RU" sz="8800" dirty="0"/>
                  <a:t/>
                </a:r>
                <a:br>
                  <a:rPr lang="ru-RU" sz="8800" dirty="0"/>
                </a:br>
                <a:r>
                  <a:rPr lang="ru-RU" sz="8800" dirty="0">
                    <a:solidFill>
                      <a:srgbClr val="6E32E0"/>
                    </a:solidFill>
                  </a:rPr>
                  <a:t>Варианты исхода такого эксперимента:</a:t>
                </a:r>
                <a:r>
                  <a:rPr lang="ru-RU" sz="8800" dirty="0"/>
                  <a:t/>
                </a:r>
                <a:br>
                  <a:rPr lang="ru-RU" sz="8800" dirty="0"/>
                </a:br>
                <a:r>
                  <a:rPr lang="ru-RU" sz="8800" dirty="0"/>
                  <a:t/>
                </a:r>
                <a:br>
                  <a:rPr lang="ru-RU" sz="8800" dirty="0"/>
                </a:br>
                <a:r>
                  <a:rPr lang="ru-RU" sz="8800" dirty="0"/>
                  <a:t>1) 0 - ни одного орла </a:t>
                </a:r>
                <a:r>
                  <a:rPr lang="en-US" sz="8800" dirty="0"/>
                  <a:t>(X=k=0)</a:t>
                </a:r>
                <a:r>
                  <a:rPr lang="ru-RU" sz="8800" dirty="0"/>
                  <a:t/>
                </a:r>
                <a:br>
                  <a:rPr lang="ru-RU" sz="8800" dirty="0"/>
                </a:br>
                <a:r>
                  <a:rPr lang="ru-RU" sz="8800" dirty="0"/>
                  <a:t/>
                </a:r>
                <a:br>
                  <a:rPr lang="ru-RU" sz="8800" dirty="0"/>
                </a:br>
                <a:r>
                  <a:rPr lang="ru-RU" sz="8800" dirty="0"/>
                  <a:t>2) 1 орел</a:t>
                </a:r>
                <a:r>
                  <a:rPr lang="en-US" sz="8800" dirty="0"/>
                  <a:t> (X=k=1)</a:t>
                </a:r>
                <a:r>
                  <a:rPr lang="ru-RU" sz="8800" dirty="0"/>
                  <a:t/>
                </a:r>
                <a:br>
                  <a:rPr lang="ru-RU" sz="8800" dirty="0"/>
                </a:br>
                <a:r>
                  <a:rPr lang="ru-RU" sz="8800" dirty="0"/>
                  <a:t/>
                </a:r>
                <a:br>
                  <a:rPr lang="ru-RU" sz="8800" dirty="0"/>
                </a:br>
                <a:r>
                  <a:rPr lang="ru-RU" sz="8800" dirty="0"/>
                  <a:t>3) 2 орла</a:t>
                </a:r>
                <a:r>
                  <a:rPr lang="en-US" sz="8800" dirty="0"/>
                  <a:t>  (X=k=2)</a:t>
                </a:r>
                <a:r>
                  <a:rPr lang="ru-RU" sz="8800" dirty="0"/>
                  <a:t/>
                </a:r>
                <a:br>
                  <a:rPr lang="ru-RU" sz="8800" dirty="0"/>
                </a:br>
                <a:r>
                  <a:rPr lang="ru-RU" sz="8000" dirty="0"/>
                  <a:t/>
                </a:r>
                <a:br>
                  <a:rPr lang="ru-RU" sz="8000" dirty="0"/>
                </a:br>
                <a:r>
                  <a:rPr lang="ru-RU" sz="8000" dirty="0"/>
                  <a:t>4) 3 орла</a:t>
                </a:r>
                <a:r>
                  <a:rPr lang="en-US" sz="8000" dirty="0"/>
                  <a:t> (X=k=3)</a:t>
                </a:r>
                <a:endParaRPr lang="ru-RU" sz="8000" dirty="0"/>
              </a:p>
              <a:p>
                <a:pPr eaLnBrk="1" fontAlgn="auto" hangingPunct="1">
                  <a:spcAft>
                    <a:spcPts val="0"/>
                  </a:spcAft>
                  <a:defRPr/>
                </a:pPr>
                <a:endParaRPr lang="ru-RU" sz="8000" dirty="0"/>
              </a:p>
            </p:txBody>
          </p:sp>
        </mc:Choice>
        <mc:Fallback xmlns="">
          <p:sp>
            <p:nvSpPr>
              <p:cNvPr id="23" name="Заголовок 1">
                <a:extLst>
                  <a:ext uri="{FF2B5EF4-FFF2-40B4-BE49-F238E27FC236}"/>
                </a:extLst>
              </p:cNvPr>
              <p:cNvSpPr txBox="1">
                <a:spLocks noRot="1" noChangeAspect="1" noMove="1" noResize="1" noEditPoints="1" noAdjustHandles="1" noChangeArrowheads="1" noChangeShapeType="1" noTextEdit="1"/>
              </p:cNvSpPr>
              <p:nvPr/>
            </p:nvSpPr>
            <p:spPr>
              <a:xfrm>
                <a:off x="680242" y="4579938"/>
                <a:ext cx="10810875" cy="784225"/>
              </a:xfrm>
              <a:prstGeom prst="rect">
                <a:avLst/>
              </a:prstGeom>
              <a:blipFill rotWithShape="1">
                <a:blip r:embed="rId2"/>
                <a:stretch>
                  <a:fillRect l="-733" t="-537984"/>
                </a:stretch>
              </a:blipFill>
            </p:spPr>
            <p:txBody>
              <a:bodyPr/>
              <a:lstStyle/>
              <a:p>
                <a:r>
                  <a:rPr lang="ru-RU">
                    <a:noFill/>
                  </a:rPr>
                  <a:t> </a:t>
                </a:r>
              </a:p>
            </p:txBody>
          </p:sp>
        </mc:Fallback>
      </mc:AlternateContent>
      <p:pic>
        <p:nvPicPr>
          <p:cNvPr id="43009" name="Picture 30"/>
          <p:cNvPicPr>
            <a:picLocks noChangeAspect="1" noChangeArrowheads="1"/>
          </p:cNvPicPr>
          <p:nvPr/>
        </p:nvPicPr>
        <p:blipFill>
          <a:blip r:embed="rId3"/>
          <a:srcRect/>
          <a:stretch>
            <a:fillRect/>
          </a:stretch>
        </p:blipFill>
        <p:spPr bwMode="auto">
          <a:xfrm>
            <a:off x="4727575" y="3224213"/>
            <a:ext cx="2071688" cy="2257425"/>
          </a:xfrm>
          <a:prstGeom prst="rect">
            <a:avLst/>
          </a:prstGeom>
          <a:noFill/>
          <a:ln w="9525">
            <a:noFill/>
            <a:miter lim="800000"/>
            <a:headEnd/>
            <a:tailEnd/>
          </a:ln>
        </p:spPr>
      </p:pic>
      <p:cxnSp>
        <p:nvCxnSpPr>
          <p:cNvPr id="11" name="Прямая со стрелкой 10"/>
          <p:cNvCxnSpPr/>
          <p:nvPr/>
        </p:nvCxnSpPr>
        <p:spPr>
          <a:xfrm>
            <a:off x="6634163" y="3967163"/>
            <a:ext cx="1609725" cy="0"/>
          </a:xfrm>
          <a:prstGeom prst="straightConnector1">
            <a:avLst/>
          </a:prstGeom>
          <a:ln w="19050">
            <a:solidFill>
              <a:srgbClr val="6E32E0"/>
            </a:solidFill>
            <a:tailEnd type="arrow"/>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p:nvPr/>
        </p:nvCxnSpPr>
        <p:spPr>
          <a:xfrm>
            <a:off x="6634163" y="3967163"/>
            <a:ext cx="1609725" cy="733425"/>
          </a:xfrm>
          <a:prstGeom prst="straightConnector1">
            <a:avLst/>
          </a:prstGeom>
          <a:ln w="19050">
            <a:solidFill>
              <a:srgbClr val="6E32E0"/>
            </a:solidFill>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a:off x="6634163" y="3967163"/>
            <a:ext cx="1609725" cy="1514475"/>
          </a:xfrm>
          <a:prstGeom prst="straightConnector1">
            <a:avLst/>
          </a:prstGeom>
          <a:ln w="19050">
            <a:solidFill>
              <a:srgbClr val="6E32E0"/>
            </a:solidFill>
            <a:tailEnd type="arrow"/>
          </a:ln>
        </p:spPr>
        <p:style>
          <a:lnRef idx="1">
            <a:schemeClr val="accent1"/>
          </a:lnRef>
          <a:fillRef idx="0">
            <a:schemeClr val="accent1"/>
          </a:fillRef>
          <a:effectRef idx="0">
            <a:schemeClr val="accent1"/>
          </a:effectRef>
          <a:fontRef idx="minor">
            <a:schemeClr val="tx1"/>
          </a:fontRef>
        </p:style>
      </p:cxnSp>
      <p:pic>
        <p:nvPicPr>
          <p:cNvPr id="43013" name="Picture 2"/>
          <p:cNvPicPr>
            <a:picLocks noChangeAspect="1" noChangeArrowheads="1"/>
          </p:cNvPicPr>
          <p:nvPr/>
        </p:nvPicPr>
        <p:blipFill>
          <a:blip r:embed="rId4"/>
          <a:srcRect/>
          <a:stretch>
            <a:fillRect/>
          </a:stretch>
        </p:blipFill>
        <p:spPr bwMode="auto">
          <a:xfrm>
            <a:off x="8243888" y="3586163"/>
            <a:ext cx="2295525" cy="2228850"/>
          </a:xfrm>
          <a:prstGeom prst="rect">
            <a:avLst/>
          </a:prstGeom>
          <a:noFill/>
          <a:ln w="9525">
            <a:noFill/>
            <a:miter lim="800000"/>
            <a:headEnd/>
            <a:tailEnd/>
          </a:ln>
        </p:spPr>
      </p:pic>
      <p:sp>
        <p:nvSpPr>
          <p:cNvPr id="10" name="Правая фигурная скобка 9"/>
          <p:cNvSpPr/>
          <p:nvPr/>
        </p:nvSpPr>
        <p:spPr>
          <a:xfrm>
            <a:off x="3979862" y="1921669"/>
            <a:ext cx="387350" cy="774700"/>
          </a:xfrm>
          <a:prstGeom prst="rightBrace">
            <a:avLst/>
          </a:prstGeom>
          <a:ln>
            <a:solidFill>
              <a:srgbClr val="6E32E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ru-RU" dirty="0">
              <a:solidFill>
                <a:sysClr val="windowText" lastClr="000000"/>
              </a:solidFill>
            </a:endParaRPr>
          </a:p>
        </p:txBody>
      </p:sp>
      <mc:AlternateContent xmlns:mc="http://schemas.openxmlformats.org/markup-compatibility/2006" xmlns:a14="http://schemas.microsoft.com/office/drawing/2010/main">
        <mc:Choice Requires="a14">
          <p:sp>
            <p:nvSpPr>
              <p:cNvPr id="43017" name="TextBox 11"/>
              <p:cNvSpPr txBox="1">
                <a:spLocks noChangeArrowheads="1"/>
              </p:cNvSpPr>
              <p:nvPr/>
            </p:nvSpPr>
            <p:spPr bwMode="auto">
              <a:xfrm>
                <a:off x="4287837" y="2124075"/>
                <a:ext cx="4538663" cy="369888"/>
              </a:xfrm>
              <a:prstGeom prst="rect">
                <a:avLst/>
              </a:prstGeom>
              <a:noFill/>
              <a:ln w="9525">
                <a:noFill/>
                <a:miter lim="800000"/>
                <a:headEnd/>
                <a:tailEnd/>
              </a:ln>
            </p:spPr>
            <p:txBody>
              <a:bodyPr>
                <a:spAutoFit/>
              </a:bodyPr>
              <a:lstStyle/>
              <a:p>
                <a:r>
                  <a:rPr lang="en-US" dirty="0"/>
                  <a:t>k </a:t>
                </a:r>
                <a:r>
                  <a:rPr lang="ru-RU" dirty="0"/>
                  <a:t>дискретная величина из отрезка </a:t>
                </a:r>
                <a14:m>
                  <m:oMath xmlns:m="http://schemas.openxmlformats.org/officeDocument/2006/math">
                    <m:r>
                      <a:rPr lang="ru-RU" i="1" dirty="0" smtClean="0">
                        <a:latin typeface="Cambria Math"/>
                      </a:rPr>
                      <m:t>[0, </m:t>
                    </m:r>
                    <m:r>
                      <a:rPr lang="ru-RU" b="1" i="1" dirty="0">
                        <a:latin typeface="Cambria Math"/>
                      </a:rPr>
                      <m:t>𝒏</m:t>
                    </m:r>
                    <m:r>
                      <a:rPr lang="ru-RU" i="1" dirty="0">
                        <a:latin typeface="Cambria Math"/>
                      </a:rPr>
                      <m:t>].</m:t>
                    </m:r>
                  </m:oMath>
                </a14:m>
                <a:endParaRPr lang="ru-RU" dirty="0"/>
              </a:p>
            </p:txBody>
          </p:sp>
        </mc:Choice>
        <mc:Fallback xmlns="">
          <p:sp>
            <p:nvSpPr>
              <p:cNvPr id="43017" name="TextBox 11"/>
              <p:cNvSpPr txBox="1">
                <a:spLocks noRot="1" noChangeAspect="1" noMove="1" noResize="1" noEditPoints="1" noAdjustHandles="1" noChangeArrowheads="1" noChangeShapeType="1" noTextEdit="1"/>
              </p:cNvSpPr>
              <p:nvPr/>
            </p:nvSpPr>
            <p:spPr bwMode="auto">
              <a:xfrm>
                <a:off x="4287837" y="2124075"/>
                <a:ext cx="4538663" cy="369888"/>
              </a:xfrm>
              <a:prstGeom prst="rect">
                <a:avLst/>
              </a:prstGeom>
              <a:blipFill rotWithShape="1">
                <a:blip r:embed="rId5"/>
                <a:stretch>
                  <a:fillRect l="-1074" t="-8197" b="-24590"/>
                </a:stretch>
              </a:blipFill>
              <a:ln w="9525">
                <a:noFill/>
                <a:miter lim="800000"/>
                <a:headEnd/>
                <a:tailEnd/>
              </a:ln>
            </p:spPr>
            <p:txBody>
              <a:bodyPr/>
              <a:lstStyle/>
              <a:p>
                <a:r>
                  <a:rPr lang="ru-RU">
                    <a:noFill/>
                  </a:rPr>
                  <a:t> </a:t>
                </a:r>
              </a:p>
            </p:txBody>
          </p:sp>
        </mc:Fallback>
      </mc:AlternateContent>
      <p:pic>
        <p:nvPicPr>
          <p:cNvPr id="43018" name="Picture 2"/>
          <p:cNvPicPr>
            <a:picLocks noChangeAspect="1" noChangeArrowheads="1"/>
          </p:cNvPicPr>
          <p:nvPr/>
        </p:nvPicPr>
        <p:blipFill>
          <a:blip r:embed="rId6"/>
          <a:srcRect/>
          <a:stretch>
            <a:fillRect/>
          </a:stretch>
        </p:blipFill>
        <p:spPr bwMode="auto">
          <a:xfrm>
            <a:off x="8243888" y="2530475"/>
            <a:ext cx="2447925" cy="923925"/>
          </a:xfrm>
          <a:prstGeom prst="rect">
            <a:avLst/>
          </a:prstGeom>
          <a:noFill/>
          <a:ln w="9525">
            <a:noFill/>
            <a:miter lim="800000"/>
            <a:headEnd/>
            <a:tailEnd/>
          </a:ln>
        </p:spPr>
      </p:pic>
      <p:cxnSp>
        <p:nvCxnSpPr>
          <p:cNvPr id="18" name="Прямая со стрелкой 17"/>
          <p:cNvCxnSpPr/>
          <p:nvPr/>
        </p:nvCxnSpPr>
        <p:spPr>
          <a:xfrm flipV="1">
            <a:off x="6634163" y="3224213"/>
            <a:ext cx="1609725" cy="314325"/>
          </a:xfrm>
          <a:prstGeom prst="straightConnector1">
            <a:avLst/>
          </a:prstGeom>
          <a:ln w="19050">
            <a:solidFill>
              <a:srgbClr val="6E32E0"/>
            </a:solidFill>
            <a:tailEnd type="arrow"/>
          </a:ln>
        </p:spPr>
        <p:style>
          <a:lnRef idx="1">
            <a:schemeClr val="accent1"/>
          </a:lnRef>
          <a:fillRef idx="0">
            <a:schemeClr val="accent1"/>
          </a:fillRef>
          <a:effectRef idx="0">
            <a:schemeClr val="accent1"/>
          </a:effectRef>
          <a:fontRef idx="minor">
            <a:schemeClr val="tx1"/>
          </a:fontRef>
        </p:style>
      </p:cxnSp>
      <p:sp>
        <p:nvSpPr>
          <p:cNvPr id="22" name="Прямоугольник 21"/>
          <p:cNvSpPr/>
          <p:nvPr/>
        </p:nvSpPr>
        <p:spPr>
          <a:xfrm>
            <a:off x="8243888" y="3538538"/>
            <a:ext cx="2295525" cy="2276475"/>
          </a:xfrm>
          <a:prstGeom prst="rect">
            <a:avLst/>
          </a:prstGeom>
          <a:noFill/>
          <a:ln w="28575">
            <a:solidFill>
              <a:srgbClr val="6E32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cxnSp>
        <p:nvCxnSpPr>
          <p:cNvPr id="14" name="Прямая соединительная линия 13"/>
          <p:cNvCxnSpPr/>
          <p:nvPr/>
        </p:nvCxnSpPr>
        <p:spPr>
          <a:xfrm>
            <a:off x="330285" y="990631"/>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4969669" y="4295750"/>
            <a:ext cx="1587500"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39"/>
          <p:cNvGraphicFramePr>
            <a:graphicFrameLocks/>
          </p:cNvGraphicFramePr>
          <p:nvPr>
            <p:extLst>
              <p:ext uri="{D42A27DB-BD31-4B8C-83A1-F6EECF244321}">
                <p14:modId xmlns:p14="http://schemas.microsoft.com/office/powerpoint/2010/main" val="1619088415"/>
              </p:ext>
            </p:extLst>
          </p:nvPr>
        </p:nvGraphicFramePr>
        <p:xfrm>
          <a:off x="7267575" y="731838"/>
          <a:ext cx="3657600" cy="1029526"/>
        </p:xfrm>
        <a:graphic>
          <a:graphicData uri="http://schemas.openxmlformats.org/drawingml/2006/table">
            <a:tbl>
              <a:tblPr/>
              <a:tblGrid>
                <a:gridCol w="731837"/>
                <a:gridCol w="731838"/>
                <a:gridCol w="730250"/>
                <a:gridCol w="731837"/>
                <a:gridCol w="731838"/>
              </a:tblGrid>
              <a:tr h="465138">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Х</a:t>
                      </a:r>
                      <a:r>
                        <a:rPr kumimoji="0" lang="ru-RU" sz="900" b="0" i="0" u="none" strike="noStrike" cap="none" normalizeH="0" baseline="0" dirty="0" smtClean="0">
                          <a:ln>
                            <a:noFill/>
                          </a:ln>
                          <a:solidFill>
                            <a:schemeClr val="bg1"/>
                          </a:solidFill>
                          <a:effectLst/>
                          <a:latin typeface="Times New Roman" pitchFamily="18" charset="0"/>
                        </a:rPr>
                        <a:t>(кол-во орлов)</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0 </a:t>
                      </a:r>
                    </a:p>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орлов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1</a:t>
                      </a:r>
                    </a:p>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орел</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2 </a:t>
                      </a:r>
                    </a:p>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орла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3</a:t>
                      </a:r>
                    </a:p>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орла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r>
              <a:tr h="427038">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en-US" sz="1400" b="0" i="0" u="none" strike="noStrike" cap="none" normalizeH="0" baseline="0" dirty="0" smtClean="0">
                          <a:ln>
                            <a:noFill/>
                          </a:ln>
                          <a:solidFill>
                            <a:schemeClr val="bg1"/>
                          </a:solidFill>
                          <a:effectLst/>
                          <a:latin typeface="Times New Roman" pitchFamily="18" charset="0"/>
                        </a:rPr>
                        <a:t>P</a:t>
                      </a:r>
                      <a:r>
                        <a:rPr kumimoji="0" lang="ru-RU" sz="1400" b="0" i="0" u="none" strike="noStrike" cap="none" normalizeH="0" baseline="0" dirty="0" smtClean="0">
                          <a:ln>
                            <a:noFill/>
                          </a:ln>
                          <a:solidFill>
                            <a:schemeClr val="bg1"/>
                          </a:solidFill>
                          <a:effectLst/>
                          <a:latin typeface="Times New Roman" pitchFamily="18" charset="0"/>
                        </a:rPr>
                        <a:t>(</a:t>
                      </a:r>
                      <a:r>
                        <a:rPr kumimoji="0" lang="ru-RU" sz="1400" b="0" i="0" u="none" strike="noStrike" cap="none" normalizeH="0" baseline="0" dirty="0" err="1" smtClean="0">
                          <a:ln>
                            <a:noFill/>
                          </a:ln>
                          <a:solidFill>
                            <a:schemeClr val="bg1"/>
                          </a:solidFill>
                          <a:effectLst/>
                          <a:latin typeface="Times New Roman" pitchFamily="18" charset="0"/>
                        </a:rPr>
                        <a:t>х</a:t>
                      </a:r>
                      <a:r>
                        <a:rPr kumimoji="0" lang="ru-RU" sz="1400" b="0" i="0" u="none" strike="noStrike" cap="none" normalizeH="0" baseline="0" dirty="0" smtClean="0">
                          <a:ln>
                            <a:noFill/>
                          </a:ln>
                          <a:solidFill>
                            <a:schemeClr val="bg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smtClean="0">
                          <a:ln>
                            <a:noFill/>
                          </a:ln>
                          <a:solidFill>
                            <a:schemeClr val="bg1"/>
                          </a:solidFill>
                          <a:effectLst/>
                          <a:latin typeface="Times New Roman" pitchFamily="18" charset="0"/>
                        </a:rPr>
                        <a:t>0,125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smtClean="0">
                          <a:ln>
                            <a:noFill/>
                          </a:ln>
                          <a:solidFill>
                            <a:schemeClr val="bg1"/>
                          </a:solidFill>
                          <a:effectLst/>
                          <a:latin typeface="Arial" charset="0"/>
                          <a:cs typeface="Arial" charset="0"/>
                        </a:rPr>
                        <a:t>0,375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smtClean="0">
                          <a:ln>
                            <a:noFill/>
                          </a:ln>
                          <a:solidFill>
                            <a:schemeClr val="bg1"/>
                          </a:solidFill>
                          <a:effectLst/>
                          <a:latin typeface="Arial" charset="0"/>
                          <a:cs typeface="Arial" charset="0"/>
                        </a:rPr>
                        <a:t>0,375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0,125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r>
            </a:tbl>
          </a:graphicData>
        </a:graphic>
      </p:graphicFrame>
      <p:sp>
        <p:nvSpPr>
          <p:cNvPr id="44054" name="Text Box 32"/>
          <p:cNvSpPr txBox="1">
            <a:spLocks noChangeArrowheads="1"/>
          </p:cNvSpPr>
          <p:nvPr/>
        </p:nvSpPr>
        <p:spPr bwMode="auto">
          <a:xfrm>
            <a:off x="7391400" y="4956175"/>
            <a:ext cx="4065587" cy="307777"/>
          </a:xfrm>
          <a:prstGeom prst="rect">
            <a:avLst/>
          </a:prstGeom>
          <a:noFill/>
          <a:ln w="9525">
            <a:noFill/>
            <a:miter lim="800000"/>
            <a:headEnd/>
            <a:tailEnd/>
          </a:ln>
        </p:spPr>
        <p:txBody>
          <a:bodyPr>
            <a:spAutoFit/>
          </a:bodyPr>
          <a:lstStyle/>
          <a:p>
            <a:pPr>
              <a:spcBef>
                <a:spcPct val="50000"/>
              </a:spcBef>
            </a:pPr>
            <a:r>
              <a:rPr lang="ru-RU" sz="1400" i="1" dirty="0"/>
              <a:t>Графическая </a:t>
            </a:r>
            <a:r>
              <a:rPr lang="ru-RU" sz="1400" i="1" dirty="0" smtClean="0"/>
              <a:t>модель </a:t>
            </a:r>
            <a:r>
              <a:rPr lang="ru-RU" sz="1400" i="1" dirty="0"/>
              <a:t>дискретной величины Х</a:t>
            </a:r>
          </a:p>
        </p:txBody>
      </p:sp>
      <p:pic>
        <p:nvPicPr>
          <p:cNvPr id="44057" name="Picture 30"/>
          <p:cNvPicPr>
            <a:picLocks noChangeAspect="1" noChangeArrowheads="1"/>
          </p:cNvPicPr>
          <p:nvPr/>
        </p:nvPicPr>
        <p:blipFill>
          <a:blip r:embed="rId2"/>
          <a:srcRect/>
          <a:stretch>
            <a:fillRect/>
          </a:stretch>
        </p:blipFill>
        <p:spPr bwMode="auto">
          <a:xfrm>
            <a:off x="685800" y="1438275"/>
            <a:ext cx="1895406" cy="2065338"/>
          </a:xfrm>
          <a:prstGeom prst="rect">
            <a:avLst/>
          </a:prstGeom>
          <a:noFill/>
          <a:ln w="9525">
            <a:noFill/>
            <a:miter lim="800000"/>
            <a:headEnd/>
            <a:tailEnd/>
          </a:ln>
        </p:spPr>
      </p:pic>
      <p:cxnSp>
        <p:nvCxnSpPr>
          <p:cNvPr id="7" name="Прямая соединительная линия 6"/>
          <p:cNvCxnSpPr/>
          <p:nvPr/>
        </p:nvCxnSpPr>
        <p:spPr>
          <a:xfrm>
            <a:off x="2562225" y="466725"/>
            <a:ext cx="0" cy="448945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
        <p:nvSpPr>
          <p:cNvPr id="15" name="Заголовок 1">
            <a:extLst>
              <a:ext uri="{FF2B5EF4-FFF2-40B4-BE49-F238E27FC236}"/>
            </a:extLst>
          </p:cNvPr>
          <p:cNvSpPr>
            <a:spLocks noGrp="1"/>
          </p:cNvSpPr>
          <p:nvPr>
            <p:ph type="title"/>
          </p:nvPr>
        </p:nvSpPr>
        <p:spPr>
          <a:xfrm>
            <a:off x="2990850" y="3465512"/>
            <a:ext cx="10810875" cy="784225"/>
          </a:xfrm>
        </p:spPr>
        <p:txBody>
          <a:bodyPr>
            <a:normAutofit fontScale="90000"/>
          </a:bodyPr>
          <a:lstStyle/>
          <a:p>
            <a:pPr>
              <a:spcBef>
                <a:spcPct val="50000"/>
              </a:spcBef>
            </a:pPr>
            <a:r>
              <a:rPr lang="en-US" dirty="0"/>
              <a:t/>
            </a:r>
            <a:br>
              <a:rPr lang="en-US" dirty="0"/>
            </a:br>
            <a:r>
              <a:rPr lang="en-US" sz="2200" dirty="0"/>
              <a:t/>
            </a:r>
            <a:br>
              <a:rPr lang="en-US" sz="2200" dirty="0"/>
            </a:br>
            <a:r>
              <a:rPr lang="ru-RU" sz="2200" dirty="0"/>
              <a:t>Р(0) = 1/8= </a:t>
            </a:r>
            <a:r>
              <a:rPr lang="ru-RU" sz="2200" dirty="0" smtClean="0"/>
              <a:t>0,125</a:t>
            </a:r>
            <a:r>
              <a:rPr lang="en-US" sz="2200" dirty="0" smtClean="0"/>
              <a:t/>
            </a:r>
            <a:br>
              <a:rPr lang="en-US" sz="2200" dirty="0" smtClean="0"/>
            </a:br>
            <a:r>
              <a:rPr lang="ru-RU" sz="2200" dirty="0"/>
              <a:t/>
            </a:r>
            <a:br>
              <a:rPr lang="ru-RU" sz="2200" dirty="0"/>
            </a:br>
            <a:r>
              <a:rPr lang="ru-RU" sz="2200" dirty="0"/>
              <a:t>Р(1)=3 /8 =0,375</a:t>
            </a:r>
            <a:br>
              <a:rPr lang="ru-RU" sz="2200" dirty="0"/>
            </a:br>
            <a:r>
              <a:rPr lang="ru-RU" sz="2200" dirty="0"/>
              <a:t/>
            </a:r>
            <a:br>
              <a:rPr lang="ru-RU" sz="2200" dirty="0"/>
            </a:br>
            <a:r>
              <a:rPr lang="ru-RU" sz="2200" dirty="0"/>
              <a:t>Р(2) =3/8= 0,375</a:t>
            </a:r>
            <a:br>
              <a:rPr lang="ru-RU" sz="2200" dirty="0"/>
            </a:br>
            <a:r>
              <a:rPr lang="ru-RU" sz="2200" dirty="0"/>
              <a:t/>
            </a:r>
            <a:br>
              <a:rPr lang="ru-RU" sz="2200" dirty="0"/>
            </a:br>
            <a:r>
              <a:rPr lang="ru-RU" sz="2200" dirty="0"/>
              <a:t>Р(3) =1/8= 0,125</a:t>
            </a:r>
            <a:br>
              <a:rPr lang="ru-RU" sz="2200" dirty="0"/>
            </a:br>
            <a:r>
              <a:rPr lang="en-US" sz="2200" b="1" dirty="0"/>
              <a:t/>
            </a:r>
            <a:br>
              <a:rPr lang="en-US" sz="2200" b="1" dirty="0"/>
            </a:br>
            <a:r>
              <a:rPr lang="en-US" sz="2200" dirty="0"/>
              <a:t>0,125+0,375+0,375+0,125=1</a:t>
            </a:r>
            <a:r>
              <a:rPr lang="ru-RU" sz="2200" dirty="0"/>
              <a:t/>
            </a:r>
            <a:br>
              <a:rPr lang="ru-RU" sz="2200" dirty="0"/>
            </a:br>
            <a:endParaRPr lang="ru-RU" sz="2200" dirty="0"/>
          </a:p>
        </p:txBody>
      </p:sp>
      <p:sp>
        <p:nvSpPr>
          <p:cNvPr id="16" name="Заголовок 1">
            <a:extLst>
              <a:ext uri="{FF2B5EF4-FFF2-40B4-BE49-F238E27FC236}"/>
            </a:extLst>
          </p:cNvPr>
          <p:cNvSpPr txBox="1">
            <a:spLocks/>
          </p:cNvSpPr>
          <p:nvPr/>
        </p:nvSpPr>
        <p:spPr>
          <a:xfrm>
            <a:off x="152400" y="1438275"/>
            <a:ext cx="866775" cy="1792288"/>
          </a:xfrm>
          <a:prstGeom prst="rect">
            <a:avLst/>
          </a:prstGeom>
        </p:spPr>
        <p:txBody>
          <a:bodyPr anchor="b">
            <a:normAutofit fontScale="47500" lnSpcReduction="20000"/>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r>
              <a:rPr lang="en-US" dirty="0"/>
              <a:t>k=0</a:t>
            </a:r>
          </a:p>
          <a:p>
            <a:endParaRPr lang="en-US" dirty="0"/>
          </a:p>
          <a:p>
            <a:r>
              <a:rPr lang="en-US" dirty="0"/>
              <a:t>k=1</a:t>
            </a:r>
          </a:p>
          <a:p>
            <a:endParaRPr lang="en-US" dirty="0"/>
          </a:p>
          <a:p>
            <a:r>
              <a:rPr lang="en-US" dirty="0"/>
              <a:t>k=2</a:t>
            </a:r>
          </a:p>
          <a:p>
            <a:endParaRPr lang="en-US" dirty="0"/>
          </a:p>
          <a:p>
            <a:r>
              <a:rPr lang="en-US" dirty="0"/>
              <a:t>k=3 </a:t>
            </a:r>
          </a:p>
        </p:txBody>
      </p:sp>
      <p:sp>
        <p:nvSpPr>
          <p:cNvPr id="17" name="Заголовок 1">
            <a:extLst>
              <a:ext uri="{FF2B5EF4-FFF2-40B4-BE49-F238E27FC236}"/>
            </a:extLst>
          </p:cNvPr>
          <p:cNvSpPr txBox="1">
            <a:spLocks/>
          </p:cNvSpPr>
          <p:nvPr/>
        </p:nvSpPr>
        <p:spPr>
          <a:xfrm>
            <a:off x="114300" y="3798331"/>
            <a:ext cx="2835275" cy="784225"/>
          </a:xfrm>
          <a:prstGeom prst="rect">
            <a:avLst/>
          </a:prstGeom>
        </p:spPr>
        <p:txBody>
          <a:bodyPr anchor="b">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eaLnBrk="1" fontAlgn="auto" hangingPunct="1">
              <a:spcAft>
                <a:spcPts val="0"/>
              </a:spcAft>
              <a:defRPr/>
            </a:pPr>
            <a:r>
              <a:rPr lang="ru-RU" sz="2200" dirty="0"/>
              <a:t>С общ = 1+3+3+1 =8</a:t>
            </a:r>
          </a:p>
          <a:p>
            <a:pPr eaLnBrk="1" fontAlgn="auto" hangingPunct="1">
              <a:spcAft>
                <a:spcPts val="0"/>
              </a:spcAft>
              <a:defRPr/>
            </a:pPr>
            <a:endParaRPr lang="ru-RU"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088" y="2155824"/>
            <a:ext cx="28479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Рисунок 2" descr="2.1.png"/>
          <p:cNvPicPr>
            <a:picLocks noGrp="1" noChangeAspect="1"/>
          </p:cNvPicPr>
          <p:nvPr>
            <p:ph type="title" idx="4294967295"/>
          </p:nvPr>
        </p:nvPicPr>
        <p:blipFill>
          <a:blip r:embed="rId2"/>
          <a:srcRect/>
          <a:stretch>
            <a:fillRect/>
          </a:stretch>
        </p:blipFill>
        <p:spPr bwMode="auto">
          <a:xfrm>
            <a:off x="77788" y="1095375"/>
            <a:ext cx="4124325" cy="1123950"/>
          </a:xfrm>
          <a:prstGeom prst="rect">
            <a:avLst/>
          </a:prstGeom>
          <a:noFill/>
          <a:ln>
            <a:miter lim="800000"/>
            <a:headEnd/>
            <a:tailEnd/>
          </a:ln>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3463" y="663575"/>
            <a:ext cx="28479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Заголовок 1">
            <a:extLst>
              <a:ext uri="{FF2B5EF4-FFF2-40B4-BE49-F238E27FC236}"/>
            </a:extLst>
          </p:cNvPr>
          <p:cNvSpPr>
            <a:spLocks noGrp="1"/>
          </p:cNvSpPr>
          <p:nvPr>
            <p:ph type="title"/>
          </p:nvPr>
        </p:nvSpPr>
        <p:spPr>
          <a:xfrm>
            <a:off x="407194" y="787400"/>
            <a:ext cx="4926806" cy="784225"/>
          </a:xfrm>
        </p:spPr>
        <p:txBody>
          <a:bodyPr>
            <a:noAutofit/>
          </a:bodyPr>
          <a:lstStyle/>
          <a:p>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a:t/>
            </a:r>
            <a:br>
              <a:rPr lang="en-US" sz="2800" dirty="0"/>
            </a:br>
            <a:r>
              <a:rPr lang="ru-RU" sz="2800" dirty="0" smtClean="0"/>
              <a:t>Биномиальное </a:t>
            </a:r>
            <a:r>
              <a:rPr lang="ru-RU" sz="2800" dirty="0"/>
              <a:t>распределение</a:t>
            </a:r>
            <a:r>
              <a:rPr lang="ru-RU" sz="2400" dirty="0">
                <a:solidFill>
                  <a:srgbClr val="6E32E0"/>
                </a:solidFill>
              </a:rPr>
              <a:t/>
            </a:r>
            <a:br>
              <a:rPr lang="ru-RU" sz="2400" dirty="0">
                <a:solidFill>
                  <a:srgbClr val="6E32E0"/>
                </a:solidFill>
              </a:rPr>
            </a:br>
            <a:r>
              <a:rPr lang="ru-RU" sz="2400" dirty="0">
                <a:solidFill>
                  <a:srgbClr val="6E32E0"/>
                </a:solidFill>
              </a:rPr>
              <a:t/>
            </a:r>
            <a:br>
              <a:rPr lang="ru-RU" sz="2400" dirty="0">
                <a:solidFill>
                  <a:srgbClr val="6E32E0"/>
                </a:solidFill>
              </a:rPr>
            </a:br>
            <a:r>
              <a:rPr lang="ru-RU" sz="2400" dirty="0">
                <a:solidFill>
                  <a:srgbClr val="6E32E0"/>
                </a:solidFill>
              </a:rPr>
              <a:t>Формула Бернулли:</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94" y="1973262"/>
            <a:ext cx="6886575"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540000" y="720000"/>
            <a:ext cx="11385300" cy="276999"/>
          </a:xfrm>
        </p:spPr>
        <p:txBody>
          <a:bodyPr>
            <a:normAutofit fontScale="90000"/>
          </a:bodyPr>
          <a:lstStyle/>
          <a:p>
            <a:r>
              <a:rPr lang="ru-RU" dirty="0" smtClean="0"/>
              <a:t>Биномиальное распределение</a:t>
            </a:r>
            <a:endParaRPr lang="ru-RU" dirty="0"/>
          </a:p>
        </p:txBody>
      </p:sp>
      <mc:AlternateContent xmlns:mc="http://schemas.openxmlformats.org/markup-compatibility/2006" xmlns:a14="http://schemas.microsoft.com/office/drawing/2010/main">
        <mc:Choice Requires="a14">
          <p:sp>
            <p:nvSpPr>
              <p:cNvPr id="5" name="Подзаголовок 2"/>
              <p:cNvSpPr txBox="1">
                <a:spLocks/>
              </p:cNvSpPr>
              <p:nvPr/>
            </p:nvSpPr>
            <p:spPr>
              <a:xfrm>
                <a:off x="540000" y="1260000"/>
                <a:ext cx="11385300" cy="3240000"/>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dirty="0" smtClean="0"/>
                  <a:t>С производственной линии для проведение контроля качества продукции случайным образом была взята выборка из 20 изделий. Если известно, что данный производственный процесс дает 13% бракованной продукции, то какова вероятность, что в выборке попадется 1 бракованное изделие.</a:t>
                </a:r>
              </a:p>
              <a:p>
                <a:pPr lvl="8"/>
                <a:endParaRPr lang="ru-RU" sz="2400" dirty="0"/>
              </a:p>
              <a:p>
                <a:pPr marL="0" indent="0">
                  <a:buNone/>
                </a:pPr>
                <a14:m>
                  <m:oMathPara xmlns:m="http://schemas.openxmlformats.org/officeDocument/2006/math">
                    <m:oMathParaPr>
                      <m:jc m:val="left"/>
                    </m:oMathParaPr>
                    <m:oMath xmlns:m="http://schemas.openxmlformats.org/officeDocument/2006/math">
                      <m:r>
                        <a:rPr lang="en-US" sz="2400" i="1" dirty="0" smtClean="0">
                          <a:latin typeface="Cambria Math"/>
                        </a:rPr>
                        <m:t>𝑃</m:t>
                      </m:r>
                      <m:r>
                        <a:rPr lang="en-US" sz="2400" i="1" dirty="0" smtClean="0">
                          <a:latin typeface="Cambria Math"/>
                        </a:rPr>
                        <m:t>(</m:t>
                      </m:r>
                      <m:r>
                        <a:rPr lang="en-US" sz="2400" i="1" dirty="0" smtClean="0">
                          <a:latin typeface="Cambria Math"/>
                        </a:rPr>
                        <m:t>𝑋</m:t>
                      </m:r>
                      <m:r>
                        <a:rPr lang="en-US" sz="2400" i="1" dirty="0" smtClean="0">
                          <a:latin typeface="Cambria Math"/>
                        </a:rPr>
                        <m:t>=</m:t>
                      </m:r>
                      <m:r>
                        <a:rPr lang="en-US" sz="2400" i="1" dirty="0" smtClean="0">
                          <a:latin typeface="Cambria Math"/>
                        </a:rPr>
                        <m:t>𝑘</m:t>
                      </m:r>
                      <m:r>
                        <a:rPr lang="en-US" sz="2400" i="1" dirty="0" smtClean="0">
                          <a:latin typeface="Cambria Math"/>
                        </a:rPr>
                        <m:t>) = </m:t>
                      </m:r>
                      <m:sSubSup>
                        <m:sSubSupPr>
                          <m:ctrlPr>
                            <a:rPr lang="en-US" sz="2400" i="1">
                              <a:latin typeface="Cambria Math"/>
                            </a:rPr>
                          </m:ctrlPr>
                        </m:sSubSupPr>
                        <m:e>
                          <m:r>
                            <a:rPr lang="en-US" sz="2400" i="1">
                              <a:latin typeface="Cambria Math"/>
                            </a:rPr>
                            <m:t>𝐶</m:t>
                          </m:r>
                        </m:e>
                        <m:sub>
                          <m:r>
                            <a:rPr lang="en-US" sz="2400" i="1" smtClean="0">
                              <a:latin typeface="Cambria Math"/>
                            </a:rPr>
                            <m:t>𝑛</m:t>
                          </m:r>
                          <m:r>
                            <a:rPr lang="en-US" sz="2400" i="1">
                              <a:latin typeface="Cambria Math"/>
                            </a:rPr>
                            <m:t> </m:t>
                          </m:r>
                        </m:sub>
                        <m:sup>
                          <m:r>
                            <a:rPr lang="en-US" sz="2400" i="1" smtClean="0">
                              <a:latin typeface="Cambria Math"/>
                            </a:rPr>
                            <m:t>𝑘</m:t>
                          </m:r>
                          <m:r>
                            <a:rPr lang="en-US" sz="2400" i="1">
                              <a:latin typeface="Cambria Math"/>
                            </a:rPr>
                            <m:t>    </m:t>
                          </m:r>
                        </m:sup>
                      </m:sSubSup>
                      <m:r>
                        <a:rPr lang="en-US" sz="2400" i="1">
                          <a:latin typeface="Cambria Math"/>
                        </a:rPr>
                        <m:t>∗</m:t>
                      </m:r>
                      <m:sSup>
                        <m:sSupPr>
                          <m:ctrlPr>
                            <a:rPr lang="en-US" sz="2400" i="1">
                              <a:latin typeface="Cambria Math"/>
                            </a:rPr>
                          </m:ctrlPr>
                        </m:sSupPr>
                        <m:e>
                          <m:r>
                            <a:rPr lang="en-US" sz="2400" i="1" smtClean="0">
                              <a:latin typeface="Cambria Math"/>
                            </a:rPr>
                            <m:t>𝑝</m:t>
                          </m:r>
                          <m:r>
                            <a:rPr lang="en-US" sz="2400" i="1">
                              <a:latin typeface="Cambria Math"/>
                            </a:rPr>
                            <m:t> </m:t>
                          </m:r>
                        </m:e>
                        <m:sup>
                          <m:r>
                            <a:rPr lang="en-US" sz="2400" i="1" smtClean="0">
                              <a:latin typeface="Cambria Math"/>
                            </a:rPr>
                            <m:t>𝑘</m:t>
                          </m:r>
                        </m:sup>
                      </m:sSup>
                      <m:r>
                        <a:rPr lang="en-US" sz="2400" i="1">
                          <a:latin typeface="Cambria Math"/>
                        </a:rPr>
                        <m:t>∗</m:t>
                      </m:r>
                      <m:sSup>
                        <m:sSupPr>
                          <m:ctrlPr>
                            <a:rPr lang="en-US" sz="2400" i="1">
                              <a:latin typeface="Cambria Math"/>
                            </a:rPr>
                          </m:ctrlPr>
                        </m:sSupPr>
                        <m:e>
                          <m:r>
                            <a:rPr lang="en-US" sz="2400" i="1" smtClean="0">
                              <a:latin typeface="Cambria Math"/>
                            </a:rPr>
                            <m:t>𝑞</m:t>
                          </m:r>
                        </m:e>
                        <m:sup>
                          <m:r>
                            <a:rPr lang="en-US" sz="2400" i="1" smtClean="0">
                              <a:latin typeface="Cambria Math"/>
                            </a:rPr>
                            <m:t>𝑛</m:t>
                          </m:r>
                          <m:r>
                            <a:rPr lang="en-US" sz="2400" i="1" smtClean="0">
                              <a:latin typeface="Cambria Math"/>
                            </a:rPr>
                            <m:t>−</m:t>
                          </m:r>
                          <m:r>
                            <a:rPr lang="en-US" sz="2400" i="1" smtClean="0">
                              <a:latin typeface="Cambria Math"/>
                            </a:rPr>
                            <m:t>𝑘</m:t>
                          </m:r>
                        </m:sup>
                      </m:sSup>
                    </m:oMath>
                  </m:oMathPara>
                </a14:m>
                <a:endParaRPr lang="ru-RU" sz="2400" dirty="0"/>
              </a:p>
              <a:p>
                <a:endParaRPr lang="ru-RU" sz="2400" dirty="0" smtClean="0"/>
              </a:p>
              <a:p>
                <a:pPr marL="0" indent="0">
                  <a:buNone/>
                </a:pPr>
                <a14:m>
                  <m:oMath xmlns:m="http://schemas.openxmlformats.org/officeDocument/2006/math">
                    <m:r>
                      <a:rPr lang="en-US" sz="2400" i="1" dirty="0" smtClean="0">
                        <a:latin typeface="Cambria Math"/>
                      </a:rPr>
                      <m:t>𝑃</m:t>
                    </m:r>
                    <m:d>
                      <m:dPr>
                        <m:ctrlPr>
                          <a:rPr lang="en-US" sz="2400" i="1" dirty="0" smtClean="0">
                            <a:latin typeface="Cambria Math"/>
                          </a:rPr>
                        </m:ctrlPr>
                      </m:dPr>
                      <m:e>
                        <m:r>
                          <a:rPr lang="en-US" sz="2400" i="1" dirty="0" smtClean="0">
                            <a:latin typeface="Cambria Math"/>
                          </a:rPr>
                          <m:t>𝑋</m:t>
                        </m:r>
                        <m:r>
                          <a:rPr lang="en-US" sz="2400" i="1" dirty="0" smtClean="0">
                            <a:latin typeface="Cambria Math"/>
                          </a:rPr>
                          <m:t>=1</m:t>
                        </m:r>
                      </m:e>
                    </m:d>
                    <m:r>
                      <a:rPr lang="en-US" sz="2400" i="1" dirty="0" smtClean="0">
                        <a:latin typeface="Cambria Math"/>
                      </a:rPr>
                      <m:t>= </m:t>
                    </m:r>
                    <m:sSubSup>
                      <m:sSubSupPr>
                        <m:ctrlPr>
                          <a:rPr lang="en-US" sz="2400" i="1">
                            <a:latin typeface="Cambria Math"/>
                          </a:rPr>
                        </m:ctrlPr>
                      </m:sSubSupPr>
                      <m:e>
                        <m:r>
                          <a:rPr lang="en-US" sz="2400" i="1">
                            <a:latin typeface="Cambria Math"/>
                          </a:rPr>
                          <m:t>𝐶</m:t>
                        </m:r>
                      </m:e>
                      <m:sub>
                        <m:r>
                          <a:rPr lang="en-US" sz="2400" i="1" smtClean="0">
                            <a:latin typeface="Cambria Math"/>
                          </a:rPr>
                          <m:t>20 </m:t>
                        </m:r>
                      </m:sub>
                      <m:sup>
                        <m:r>
                          <a:rPr lang="en-US" sz="2400" i="1" smtClean="0">
                            <a:latin typeface="Cambria Math"/>
                          </a:rPr>
                          <m:t> 1    </m:t>
                        </m:r>
                      </m:sup>
                    </m:sSubSup>
                    <m:r>
                      <a:rPr lang="en-US" sz="2400" i="1" smtClean="0">
                        <a:latin typeface="Cambria Math"/>
                      </a:rPr>
                      <m:t>∗</m:t>
                    </m:r>
                    <m:sSup>
                      <m:sSupPr>
                        <m:ctrlPr>
                          <a:rPr lang="en-US" sz="2400" i="1" smtClean="0">
                            <a:latin typeface="Cambria Math"/>
                          </a:rPr>
                        </m:ctrlPr>
                      </m:sSupPr>
                      <m:e>
                        <m:r>
                          <a:rPr lang="en-US" sz="2400" i="1" smtClean="0">
                            <a:latin typeface="Cambria Math"/>
                          </a:rPr>
                          <m:t>0.</m:t>
                        </m:r>
                        <m:r>
                          <a:rPr lang="ru-RU" sz="2400" b="0" i="1" smtClean="0">
                            <a:latin typeface="Cambria Math"/>
                          </a:rPr>
                          <m:t>1</m:t>
                        </m:r>
                        <m:r>
                          <a:rPr lang="en-US" sz="2400" i="1" smtClean="0">
                            <a:latin typeface="Cambria Math"/>
                          </a:rPr>
                          <m:t>3 </m:t>
                        </m:r>
                      </m:e>
                      <m:sup>
                        <m:r>
                          <a:rPr lang="en-US" sz="2400" i="1" smtClean="0">
                            <a:latin typeface="Cambria Math"/>
                          </a:rPr>
                          <m:t>1</m:t>
                        </m:r>
                      </m:sup>
                    </m:sSup>
                    <m:r>
                      <a:rPr lang="en-US" sz="2400" i="1" smtClean="0">
                        <a:latin typeface="Cambria Math"/>
                      </a:rPr>
                      <m:t>∗</m:t>
                    </m:r>
                    <m:sSup>
                      <m:sSupPr>
                        <m:ctrlPr>
                          <a:rPr lang="en-US" sz="2400" i="1" smtClean="0">
                            <a:latin typeface="Cambria Math"/>
                          </a:rPr>
                        </m:ctrlPr>
                      </m:sSupPr>
                      <m:e>
                        <m:r>
                          <a:rPr lang="en-US" sz="2400" i="1" smtClean="0">
                            <a:latin typeface="Cambria Math"/>
                          </a:rPr>
                          <m:t>0.97</m:t>
                        </m:r>
                      </m:e>
                      <m:sup>
                        <m:r>
                          <a:rPr lang="en-US" sz="2400" i="1" smtClean="0">
                            <a:latin typeface="Cambria Math"/>
                          </a:rPr>
                          <m:t>19</m:t>
                        </m:r>
                      </m:sup>
                    </m:sSup>
                  </m:oMath>
                </a14:m>
                <a:r>
                  <a:rPr lang="ru-RU" sz="2400" dirty="0" smtClean="0"/>
                  <a:t> </a:t>
                </a:r>
                <a14:m>
                  <m:oMath xmlns:m="http://schemas.openxmlformats.org/officeDocument/2006/math">
                    <m:r>
                      <a:rPr lang="en-US" sz="2400" i="1" smtClean="0">
                        <a:latin typeface="Cambria Math"/>
                        <a:ea typeface="Cambria Math"/>
                      </a:rPr>
                      <m:t>≈</m:t>
                    </m:r>
                    <m:r>
                      <a:rPr lang="en-US" sz="2400" i="1" smtClean="0">
                        <a:latin typeface="Cambria Math"/>
                      </a:rPr>
                      <m:t>0.</m:t>
                    </m:r>
                    <m:r>
                      <a:rPr lang="ru-RU" sz="2400" b="0" i="1" smtClean="0">
                        <a:latin typeface="Cambria Math"/>
                      </a:rPr>
                      <m:t>184</m:t>
                    </m:r>
                    <m:r>
                      <a:rPr lang="en-US" sz="2400" i="1" smtClean="0">
                        <a:latin typeface="Cambria Math"/>
                      </a:rPr>
                      <m:t> </m:t>
                    </m:r>
                    <m:r>
                      <a:rPr lang="en-US" sz="2400" i="1" smtClean="0">
                        <a:latin typeface="Cambria Math"/>
                        <a:ea typeface="Cambria Math"/>
                      </a:rPr>
                      <m:t>≈</m:t>
                    </m:r>
                    <m:r>
                      <a:rPr lang="ru-RU" sz="2400" b="0" i="1" smtClean="0">
                        <a:latin typeface="Cambria Math"/>
                        <a:ea typeface="Cambria Math"/>
                      </a:rPr>
                      <m:t>18</m:t>
                    </m:r>
                    <m:r>
                      <a:rPr lang="en-US" sz="2400" i="1" smtClean="0">
                        <a:latin typeface="Cambria Math"/>
                        <a:ea typeface="Cambria Math"/>
                      </a:rPr>
                      <m:t>.</m:t>
                    </m:r>
                    <m:r>
                      <a:rPr lang="ru-RU" sz="2400" b="0" i="1" smtClean="0">
                        <a:latin typeface="Cambria Math"/>
                        <a:ea typeface="Cambria Math"/>
                      </a:rPr>
                      <m:t>4</m:t>
                    </m:r>
                    <m:r>
                      <a:rPr lang="en-US" sz="2400" i="1" smtClean="0">
                        <a:latin typeface="Cambria Math"/>
                        <a:ea typeface="Cambria Math"/>
                      </a:rPr>
                      <m:t>%</m:t>
                    </m:r>
                  </m:oMath>
                </a14:m>
                <a:endParaRPr lang="ru-RU" sz="2400" dirty="0" smtClean="0"/>
              </a:p>
              <a:p>
                <a:endParaRPr lang="ru-RU" dirty="0"/>
              </a:p>
            </p:txBody>
          </p:sp>
        </mc:Choice>
        <mc:Fallback xmlns="">
          <p:sp>
            <p:nvSpPr>
              <p:cNvPr id="5" name="Подзаголовок 2"/>
              <p:cNvSpPr txBox="1">
                <a:spLocks noRot="1" noChangeAspect="1" noMove="1" noResize="1" noEditPoints="1" noAdjustHandles="1" noChangeArrowheads="1" noChangeShapeType="1" noTextEdit="1"/>
              </p:cNvSpPr>
              <p:nvPr/>
            </p:nvSpPr>
            <p:spPr>
              <a:xfrm>
                <a:off x="540000" y="1260000"/>
                <a:ext cx="11385300" cy="3240000"/>
              </a:xfrm>
              <a:prstGeom prst="rect">
                <a:avLst/>
              </a:prstGeom>
              <a:blipFill rotWithShape="1">
                <a:blip r:embed="rId2"/>
                <a:stretch>
                  <a:fillRect l="-1125" t="-3202" r="-1339" b="-13559"/>
                </a:stretch>
              </a:blipFill>
            </p:spPr>
            <p:txBody>
              <a:bodyPr/>
              <a:lstStyle/>
              <a:p>
                <a:r>
                  <a:rPr lang="ru-RU">
                    <a:noFill/>
                  </a:rPr>
                  <a:t> </a:t>
                </a:r>
              </a:p>
            </p:txBody>
          </p:sp>
        </mc:Fallback>
      </mc:AlternateContent>
    </p:spTree>
    <p:extLst>
      <p:ext uri="{BB962C8B-B14F-4D97-AF65-F5344CB8AC3E}">
        <p14:creationId xmlns:p14="http://schemas.microsoft.com/office/powerpoint/2010/main" val="125260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extLst>
          </p:cNvPr>
          <p:cNvSpPr>
            <a:spLocks noGrp="1"/>
          </p:cNvSpPr>
          <p:nvPr>
            <p:ph type="title"/>
          </p:nvPr>
        </p:nvSpPr>
        <p:spPr>
          <a:xfrm>
            <a:off x="690563" y="1062038"/>
            <a:ext cx="10810875" cy="2995612"/>
          </a:xfrm>
        </p:spPr>
        <p:txBody>
          <a:bodyPr>
            <a:normAutofit/>
          </a:bodyPr>
          <a:lstStyle/>
          <a:p>
            <a:pPr eaLnBrk="1" fontAlgn="auto" hangingPunct="1">
              <a:lnSpc>
                <a:spcPct val="150000"/>
              </a:lnSpc>
              <a:spcAft>
                <a:spcPts val="0"/>
              </a:spcAft>
              <a:defRPr/>
            </a:pPr>
            <a:r>
              <a:rPr lang="ru-RU" sz="3200" dirty="0" smtClean="0"/>
              <a:t>  </a:t>
            </a:r>
            <a:br>
              <a:rPr lang="ru-RU" sz="3200" dirty="0" smtClean="0"/>
            </a:br>
            <a:r>
              <a:rPr lang="ru-RU" sz="3200" dirty="0" smtClean="0"/>
              <a:t/>
            </a:r>
            <a:br>
              <a:rPr lang="ru-RU" sz="3200" dirty="0" smtClean="0"/>
            </a:br>
            <a:endParaRPr lang="ru-RU" sz="3200" dirty="0"/>
          </a:p>
        </p:txBody>
      </p:sp>
      <p:pic>
        <p:nvPicPr>
          <p:cNvPr id="46082" name="Рисунок 2" descr="2.2.png"/>
          <p:cNvPicPr>
            <a:picLocks noChangeAspect="1"/>
          </p:cNvPicPr>
          <p:nvPr/>
        </p:nvPicPr>
        <p:blipFill>
          <a:blip r:embed="rId2"/>
          <a:srcRect/>
          <a:stretch>
            <a:fillRect/>
          </a:stretch>
        </p:blipFill>
        <p:spPr bwMode="auto">
          <a:xfrm>
            <a:off x="4572000" y="2709863"/>
            <a:ext cx="2495550" cy="11049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9" name="Заголовок 1">
                <a:extLst>
                  <a:ext uri="{FF2B5EF4-FFF2-40B4-BE49-F238E27FC236}"/>
                </a:extLst>
              </p:cNvPr>
              <p:cNvSpPr txBox="1">
                <a:spLocks/>
              </p:cNvSpPr>
              <p:nvPr/>
            </p:nvSpPr>
            <p:spPr>
              <a:xfrm>
                <a:off x="690562" y="1939925"/>
                <a:ext cx="11236325" cy="784225"/>
              </a:xfrm>
              <a:prstGeom prst="rect">
                <a:avLst/>
              </a:prstGeom>
            </p:spPr>
            <p:txBody>
              <a:bodyPr anchor="b">
                <a:no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r>
                  <a:rPr lang="ru-RU" sz="2800" dirty="0" smtClean="0"/>
                  <a:t>Распределение Пуассона</a:t>
                </a:r>
              </a:p>
              <a:p>
                <a:r>
                  <a:rPr lang="ru-RU" sz="2400" dirty="0" smtClean="0">
                    <a:solidFill>
                      <a:srgbClr val="6E32E0"/>
                    </a:solidFill>
                  </a:rPr>
                  <a:t/>
                </a:r>
                <a:br>
                  <a:rPr lang="ru-RU" sz="2400" dirty="0" smtClean="0">
                    <a:solidFill>
                      <a:srgbClr val="6E32E0"/>
                    </a:solidFill>
                  </a:rPr>
                </a:br>
                <a:r>
                  <a:rPr lang="ru-RU" sz="2400" dirty="0" smtClean="0">
                    <a:solidFill>
                      <a:srgbClr val="6E32E0"/>
                    </a:solidFill>
                  </a:rPr>
                  <a:t>	</a:t>
                </a:r>
                <a:r>
                  <a:rPr lang="ru-RU" sz="2400" dirty="0" smtClean="0"/>
                  <a:t>В </a:t>
                </a:r>
                <a:r>
                  <a:rPr lang="ru-RU" sz="2400" dirty="0"/>
                  <a:t>том случае, если проводится большое количество испытаний </a:t>
                </a:r>
                <a14:m>
                  <m:oMath xmlns:m="http://schemas.openxmlformats.org/officeDocument/2006/math">
                    <m:r>
                      <a:rPr lang="ru-RU" sz="2400" b="1" i="1" dirty="0" smtClean="0">
                        <a:latin typeface="Cambria Math"/>
                      </a:rPr>
                      <m:t>𝒏</m:t>
                    </m:r>
                  </m:oMath>
                </a14:m>
                <a:r>
                  <a:rPr lang="ru-RU" sz="2400" b="1" dirty="0"/>
                  <a:t> </a:t>
                </a:r>
                <a:r>
                  <a:rPr lang="ru-RU" sz="2400" dirty="0"/>
                  <a:t>и при этом вероятность </a:t>
                </a:r>
                <a14:m>
                  <m:oMath xmlns:m="http://schemas.openxmlformats.org/officeDocument/2006/math">
                    <m:r>
                      <a:rPr lang="ru-RU" sz="2400" b="1" i="1" dirty="0" smtClean="0">
                        <a:latin typeface="Cambria Math"/>
                      </a:rPr>
                      <m:t>𝒑</m:t>
                    </m:r>
                  </m:oMath>
                </a14:m>
                <a:r>
                  <a:rPr lang="ru-RU" sz="2400" dirty="0"/>
                  <a:t> появления события </a:t>
                </a:r>
                <a14:m>
                  <m:oMath xmlns:m="http://schemas.openxmlformats.org/officeDocument/2006/math">
                    <m:r>
                      <a:rPr lang="ru-RU" sz="2400" b="1" i="1" dirty="0" smtClean="0">
                        <a:latin typeface="Cambria Math"/>
                      </a:rPr>
                      <m:t>𝑨</m:t>
                    </m:r>
                  </m:oMath>
                </a14:m>
                <a:r>
                  <a:rPr lang="ru-RU" sz="2400" dirty="0"/>
                  <a:t> в отдельном испытании </a:t>
                </a:r>
                <a:r>
                  <a:rPr lang="ru-RU" sz="2400" dirty="0" smtClean="0"/>
                  <a:t>мала (</a:t>
                </a:r>
                <a:r>
                  <a:rPr lang="en-US" sz="2400" dirty="0" smtClean="0"/>
                  <a:t>&lt;0,1)</a:t>
                </a:r>
                <a:r>
                  <a:rPr lang="ru-RU" sz="2400" dirty="0" smtClean="0"/>
                  <a:t>, </a:t>
                </a:r>
                <a:r>
                  <a:rPr lang="ru-RU" sz="2400" dirty="0"/>
                  <a:t>применяют формулу Пуассона для вычисления вероятности того, что событие произойдет </a:t>
                </a:r>
                <a14:m>
                  <m:oMath xmlns:m="http://schemas.openxmlformats.org/officeDocument/2006/math">
                    <m:r>
                      <a:rPr lang="ru-RU" sz="2400" b="1" i="1" dirty="0" smtClean="0">
                        <a:latin typeface="Cambria Math"/>
                      </a:rPr>
                      <m:t>𝒎</m:t>
                    </m:r>
                  </m:oMath>
                </a14:m>
                <a:r>
                  <a:rPr lang="ru-RU" sz="2400" dirty="0"/>
                  <a:t> раз в </a:t>
                </a:r>
                <a14:m>
                  <m:oMath xmlns:m="http://schemas.openxmlformats.org/officeDocument/2006/math">
                    <m:r>
                      <a:rPr lang="ru-RU" sz="2400" b="1" i="1" dirty="0" smtClean="0">
                        <a:latin typeface="Cambria Math"/>
                      </a:rPr>
                      <m:t>𝒏</m:t>
                    </m:r>
                  </m:oMath>
                </a14:m>
                <a:r>
                  <a:rPr lang="ru-RU" sz="2400" dirty="0"/>
                  <a:t> испытаний:</a:t>
                </a:r>
                <a:r>
                  <a:rPr lang="ru-RU" sz="2400" dirty="0" smtClean="0">
                    <a:solidFill>
                      <a:srgbClr val="6E32E0"/>
                    </a:solidFill>
                  </a:rPr>
                  <a:t/>
                </a:r>
                <a:br>
                  <a:rPr lang="ru-RU" sz="2400" dirty="0" smtClean="0">
                    <a:solidFill>
                      <a:srgbClr val="6E32E0"/>
                    </a:solidFill>
                  </a:rPr>
                </a:br>
                <a:endParaRPr lang="ru-RU" sz="2400" dirty="0">
                  <a:solidFill>
                    <a:srgbClr val="6E32E0"/>
                  </a:solidFill>
                </a:endParaRPr>
              </a:p>
            </p:txBody>
          </p:sp>
        </mc:Choice>
        <mc:Fallback xmlns="">
          <p:sp>
            <p:nvSpPr>
              <p:cNvPr id="9" name="Заголовок 1">
                <a:extLst>
                  <a:ext uri="{FF2B5EF4-FFF2-40B4-BE49-F238E27FC236}"/>
                </a:extLst>
              </p:cNvPr>
              <p:cNvSpPr txBox="1">
                <a:spLocks noRot="1" noChangeAspect="1" noMove="1" noResize="1" noEditPoints="1" noAdjustHandles="1" noChangeArrowheads="1" noChangeShapeType="1" noTextEdit="1"/>
              </p:cNvSpPr>
              <p:nvPr/>
            </p:nvSpPr>
            <p:spPr>
              <a:xfrm>
                <a:off x="690562" y="1939925"/>
                <a:ext cx="11236325" cy="784225"/>
              </a:xfrm>
              <a:prstGeom prst="rect">
                <a:avLst/>
              </a:prstGeom>
              <a:blipFill rotWithShape="1">
                <a:blip r:embed="rId3"/>
                <a:stretch>
                  <a:fillRect l="-1085" t="-224806" r="-325"/>
                </a:stretch>
              </a:blipFill>
            </p:spPr>
            <p:txBody>
              <a:bodyPr/>
              <a:lstStyle/>
              <a:p>
                <a:r>
                  <a:rPr lang="ru-RU">
                    <a:noFill/>
                  </a:rPr>
                  <a:t> </a:t>
                </a:r>
              </a:p>
            </p:txBody>
          </p:sp>
        </mc:Fallback>
      </mc:AlternateContent>
      <p:cxnSp>
        <p:nvCxnSpPr>
          <p:cNvPr id="5" name="Прямая соединительная линия 4"/>
          <p:cNvCxnSpPr/>
          <p:nvPr/>
        </p:nvCxnSpPr>
        <p:spPr>
          <a:xfrm>
            <a:off x="609600" y="881063"/>
            <a:ext cx="1089183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Заголовок 1">
                <a:extLst>
                  <a:ext uri="{FF2B5EF4-FFF2-40B4-BE49-F238E27FC236}"/>
                </a:extLst>
              </p:cNvPr>
              <p:cNvSpPr txBox="1">
                <a:spLocks/>
              </p:cNvSpPr>
              <p:nvPr/>
            </p:nvSpPr>
            <p:spPr>
              <a:xfrm>
                <a:off x="509588" y="4294218"/>
                <a:ext cx="10810875" cy="784225"/>
              </a:xfrm>
              <a:prstGeom prst="rect">
                <a:avLst/>
              </a:prstGeom>
            </p:spPr>
            <p:txBody>
              <a:bodyPr anchor="b">
                <a:no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a:spcBef>
                    <a:spcPct val="50000"/>
                  </a:spcBef>
                </a:pPr>
                <a14:m>
                  <m:oMath xmlns:m="http://schemas.openxmlformats.org/officeDocument/2006/math">
                    <m:r>
                      <a:rPr lang="el-GR" sz="2400" b="0" i="1" smtClean="0">
                        <a:solidFill>
                          <a:srgbClr val="6E32E0"/>
                        </a:solidFill>
                        <a:latin typeface="Cambria Math"/>
                      </a:rPr>
                      <m:t>𝜆</m:t>
                    </m:r>
                    <m:r>
                      <a:rPr lang="ru-RU" sz="2400" b="0" i="1" smtClean="0">
                        <a:solidFill>
                          <a:srgbClr val="6E32E0"/>
                        </a:solidFill>
                        <a:latin typeface="Cambria Math"/>
                      </a:rPr>
                      <m:t>−</m:t>
                    </m:r>
                  </m:oMath>
                </a14:m>
                <a:r>
                  <a:rPr lang="ru-RU" sz="2400" dirty="0" smtClean="0"/>
                  <a:t> среднее </a:t>
                </a:r>
                <a:r>
                  <a:rPr lang="ru-RU" sz="2400" dirty="0"/>
                  <a:t>количество наступления события за определенную единицу измерений, например,  потребителей /час,  вкраплений </a:t>
                </a:r>
                <a:r>
                  <a:rPr lang="ru-RU" sz="2400" dirty="0" smtClean="0"/>
                  <a:t>/</a:t>
                </a:r>
                <a14:m>
                  <m:oMath xmlns:m="http://schemas.openxmlformats.org/officeDocument/2006/math">
                    <m:sSup>
                      <m:sSupPr>
                        <m:ctrlPr>
                          <a:rPr lang="ru-RU" sz="2400" i="1" smtClean="0">
                            <a:latin typeface="Cambria Math"/>
                          </a:rPr>
                        </m:ctrlPr>
                      </m:sSupPr>
                      <m:e>
                        <m:r>
                          <a:rPr lang="ru-RU" sz="2400" b="0" i="1" smtClean="0">
                            <a:latin typeface="Cambria Math"/>
                          </a:rPr>
                          <m:t>м</m:t>
                        </m:r>
                      </m:e>
                      <m:sup>
                        <m:r>
                          <a:rPr lang="ru-RU" sz="2400" b="0" i="1" smtClean="0">
                            <a:latin typeface="Cambria Math"/>
                          </a:rPr>
                          <m:t>2</m:t>
                        </m:r>
                      </m:sup>
                    </m:sSup>
                  </m:oMath>
                </a14:m>
                <a:endParaRPr lang="ru-RU" sz="2400" dirty="0"/>
              </a:p>
            </p:txBody>
          </p:sp>
        </mc:Choice>
        <mc:Fallback xmlns="">
          <p:sp>
            <p:nvSpPr>
              <p:cNvPr id="12" name="Заголовок 1">
                <a:extLst>
                  <a:ext uri="{FF2B5EF4-FFF2-40B4-BE49-F238E27FC236}"/>
                </a:extLst>
              </p:cNvPr>
              <p:cNvSpPr txBox="1">
                <a:spLocks noRot="1" noChangeAspect="1" noMove="1" noResize="1" noEditPoints="1" noAdjustHandles="1" noChangeArrowheads="1" noChangeShapeType="1" noTextEdit="1"/>
              </p:cNvSpPr>
              <p:nvPr/>
            </p:nvSpPr>
            <p:spPr>
              <a:xfrm>
                <a:off x="509588" y="4294218"/>
                <a:ext cx="10810875" cy="784225"/>
              </a:xfrm>
              <a:prstGeom prst="rect">
                <a:avLst/>
              </a:prstGeom>
              <a:blipFill rotWithShape="1">
                <a:blip r:embed="rId4"/>
                <a:stretch>
                  <a:fillRect l="-902" t="-5426" b="-18605"/>
                </a:stretch>
              </a:blipFill>
            </p:spPr>
            <p:txBody>
              <a:bodyPr/>
              <a:lstStyle/>
              <a:p>
                <a:r>
                  <a:rPr lang="ru-RU">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a:extLst>
              <a:ext uri="{FF2B5EF4-FFF2-40B4-BE49-F238E27FC236}"/>
            </a:extLst>
          </p:cNvPr>
          <p:cNvSpPr>
            <a:spLocks noGrp="1"/>
          </p:cNvSpPr>
          <p:nvPr>
            <p:ph type="title"/>
          </p:nvPr>
        </p:nvSpPr>
        <p:spPr>
          <a:xfrm>
            <a:off x="471772" y="419655"/>
            <a:ext cx="9917886" cy="2601383"/>
          </a:xfrm>
        </p:spPr>
        <p:txBody>
          <a:bodyPr>
            <a:normAutofit/>
          </a:bodyPr>
          <a:lstStyle/>
          <a:p>
            <a:pPr>
              <a:defRPr/>
            </a:pPr>
            <a:r>
              <a:rPr lang="ru-RU" sz="3600" dirty="0"/>
              <a:t>Распределение Пуассона показывает вероятность числа наступления события А  за фиксированную  единицу измерения</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Рисунок 9"/>
          <p:cNvPicPr>
            <a:picLocks noGrp="1" noChangeAspect="1"/>
          </p:cNvPicPr>
          <p:nvPr>
            <p:ph type="pic" idx="10"/>
          </p:nvPr>
        </p:nvPicPr>
        <p:blipFill>
          <a:blip r:embed="rId2"/>
          <a:srcRect t="7651" b="7651"/>
          <a:stretch>
            <a:fillRect/>
          </a:stretch>
        </p:blipFill>
        <p:spPr bwMode="auto">
          <a:xfrm>
            <a:off x="0" y="0"/>
            <a:ext cx="12192000" cy="6870700"/>
          </a:xfrm>
          <a:noFill/>
          <a:ln>
            <a:miter lim="800000"/>
            <a:headEnd/>
            <a:tailEnd/>
          </a:ln>
        </p:spPr>
      </p:pic>
      <p:sp>
        <p:nvSpPr>
          <p:cNvPr id="3" name="Заголовок 2">
            <a:extLst>
              <a:ext uri="{FF2B5EF4-FFF2-40B4-BE49-F238E27FC236}"/>
            </a:extLst>
          </p:cNvPr>
          <p:cNvSpPr>
            <a:spLocks noGrp="1"/>
          </p:cNvSpPr>
          <p:nvPr>
            <p:ph type="title"/>
          </p:nvPr>
        </p:nvSpPr>
        <p:spPr>
          <a:xfrm>
            <a:off x="690563" y="2776538"/>
            <a:ext cx="10282237" cy="2366962"/>
          </a:xfrm>
        </p:spPr>
        <p:txBody>
          <a:bodyPr>
            <a:normAutofit/>
          </a:bodyPr>
          <a:lstStyle/>
          <a:p>
            <a:pPr eaLnBrk="1" fontAlgn="auto" hangingPunct="1">
              <a:spcAft>
                <a:spcPts val="0"/>
              </a:spcAft>
              <a:defRPr/>
            </a:pPr>
            <a:r>
              <a:rPr lang="ru-RU" dirty="0" smtClean="0"/>
              <a:t>Теория вероятности и математическая статистика</a:t>
            </a:r>
            <a:endParaRPr lang="ru-RU" dirty="0"/>
          </a:p>
        </p:txBody>
      </p:sp>
      <p:sp>
        <p:nvSpPr>
          <p:cNvPr id="29699" name="Текст 3"/>
          <p:cNvSpPr>
            <a:spLocks noGrp="1"/>
          </p:cNvSpPr>
          <p:nvPr>
            <p:ph type="body" sz="half" idx="2"/>
          </p:nvPr>
        </p:nvSpPr>
        <p:spPr bwMode="auto">
          <a:xfrm>
            <a:off x="690563" y="5497513"/>
            <a:ext cx="9918700" cy="885825"/>
          </a:xfrm>
          <a:ln>
            <a:miter lim="800000"/>
            <a:headEnd/>
            <a:tailEnd/>
          </a:ln>
        </p:spPr>
        <p:txBody>
          <a:bodyPr vert="horz" wrap="square" lIns="91440" tIns="45720" rIns="91440" bIns="45720" numCol="1" anchorCtr="0" compatLnSpc="1">
            <a:prstTxWarp prst="textNoShape">
              <a:avLst/>
            </a:prstTxWarp>
            <a:normAutofit/>
          </a:bodyPr>
          <a:lstStyle/>
          <a:p>
            <a:pPr eaLnBrk="1" hangingPunct="1">
              <a:lnSpc>
                <a:spcPts val="3138"/>
              </a:lnSpc>
              <a:defRPr/>
            </a:pPr>
            <a:r>
              <a:rPr lang="ru-RU" b="1" dirty="0" smtClean="0">
                <a:latin typeface="Roboto"/>
                <a:ea typeface="Roboto"/>
                <a:cs typeface="Roboto"/>
              </a:rPr>
              <a:t>Дискретные случайные величины. Закон распределения вероятностей. Биномиальный закон распределения. Распределение Пуассона</a:t>
            </a:r>
            <a:endParaRPr lang="en-US" b="1" dirty="0" smtClean="0">
              <a:latin typeface="Roboto"/>
              <a:ea typeface="Roboto"/>
              <a:cs typeface="Roboto"/>
            </a:endParaRPr>
          </a:p>
          <a:p>
            <a:pPr eaLnBrk="1" hangingPunct="1">
              <a:lnSpc>
                <a:spcPts val="3138"/>
              </a:lnSpc>
              <a:defRPr/>
            </a:pPr>
            <a:endParaRPr lang="ru-RU" b="1" dirty="0" smtClean="0">
              <a:latin typeface="Roboto"/>
              <a:ea typeface="Roboto"/>
              <a:cs typeface="Roboto"/>
            </a:endParaRPr>
          </a:p>
          <a:p>
            <a:pPr eaLnBrk="1" hangingPunct="1">
              <a:lnSpc>
                <a:spcPts val="3138"/>
              </a:lnSpc>
              <a:defRPr/>
            </a:pPr>
            <a:endParaRPr lang="ru-RU" dirty="0" smtClean="0">
              <a:latin typeface="Roboto"/>
              <a:ea typeface="Roboto"/>
              <a:cs typeface="Roboto"/>
            </a:endParaRPr>
          </a:p>
        </p:txBody>
      </p:sp>
      <p:pic>
        <p:nvPicPr>
          <p:cNvPr id="29700" name="Рисунок 10"/>
          <p:cNvPicPr>
            <a:picLocks noChangeAspect="1"/>
          </p:cNvPicPr>
          <p:nvPr/>
        </p:nvPicPr>
        <p:blipFill>
          <a:blip r:embed="rId3"/>
          <a:srcRect/>
          <a:stretch>
            <a:fillRect/>
          </a:stretch>
        </p:blipFill>
        <p:spPr bwMode="auto">
          <a:xfrm>
            <a:off x="788988" y="644525"/>
            <a:ext cx="2811462" cy="833438"/>
          </a:xfrm>
          <a:prstGeom prst="rect">
            <a:avLst/>
          </a:prstGeom>
          <a:noFill/>
          <a:ln w="9525">
            <a:noFill/>
            <a:miter lim="800000"/>
            <a:headEnd/>
            <a:tailEnd/>
          </a:ln>
        </p:spPr>
      </p:pic>
      <p:sp>
        <p:nvSpPr>
          <p:cNvPr id="29701" name="Текст 3"/>
          <p:cNvSpPr txBox="1">
            <a:spLocks/>
          </p:cNvSpPr>
          <p:nvPr/>
        </p:nvSpPr>
        <p:spPr bwMode="auto">
          <a:xfrm>
            <a:off x="6503988" y="809625"/>
            <a:ext cx="5024437" cy="503238"/>
          </a:xfrm>
          <a:prstGeom prst="rect">
            <a:avLst/>
          </a:prstGeom>
          <a:noFill/>
          <a:ln w="9525">
            <a:noFill/>
            <a:miter lim="800000"/>
            <a:headEnd/>
            <a:tailEnd/>
          </a:ln>
        </p:spPr>
        <p:txBody>
          <a:bodyPr anchor="ctr"/>
          <a:lstStyle/>
          <a:p>
            <a:pPr algn="r">
              <a:lnSpc>
                <a:spcPts val="3138"/>
              </a:lnSpc>
              <a:spcBef>
                <a:spcPts val="1000"/>
              </a:spcBef>
              <a:buFont typeface="Arial" charset="0"/>
              <a:buNone/>
            </a:pPr>
            <a:r>
              <a:rPr lang="ru-RU" sz="2200">
                <a:latin typeface="Roboto"/>
                <a:ea typeface="Roboto"/>
                <a:cs typeface="Roboto"/>
              </a:rPr>
              <a:t>Урок </a:t>
            </a:r>
            <a:r>
              <a:rPr lang="en-US" sz="2200">
                <a:latin typeface="Roboto"/>
                <a:ea typeface="Roboto"/>
                <a:cs typeface="Roboto"/>
              </a:rPr>
              <a:t>2</a:t>
            </a:r>
            <a:endParaRPr lang="ru-RU" sz="2200">
              <a:latin typeface="Roboto"/>
              <a:ea typeface="Roboto"/>
              <a:cs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Box 6"/>
          <p:cNvSpPr txBox="1">
            <a:spLocks noChangeArrowheads="1"/>
          </p:cNvSpPr>
          <p:nvPr/>
        </p:nvSpPr>
        <p:spPr bwMode="auto">
          <a:xfrm>
            <a:off x="609600" y="1987451"/>
            <a:ext cx="9925050" cy="2308324"/>
          </a:xfrm>
          <a:prstGeom prst="rect">
            <a:avLst/>
          </a:prstGeom>
          <a:noFill/>
          <a:ln w="9525">
            <a:noFill/>
            <a:miter lim="800000"/>
            <a:headEnd/>
            <a:tailEnd/>
          </a:ln>
        </p:spPr>
        <p:txBody>
          <a:bodyPr>
            <a:spAutoFit/>
          </a:bodyPr>
          <a:lstStyle/>
          <a:p>
            <a:endParaRPr lang="ru-RU" dirty="0"/>
          </a:p>
          <a:p>
            <a:endParaRPr lang="ru-RU" dirty="0"/>
          </a:p>
          <a:p>
            <a:r>
              <a:rPr lang="ru-RU" b="1" dirty="0"/>
              <a:t>Решение: </a:t>
            </a:r>
            <a:endParaRPr lang="en-US" b="1" dirty="0"/>
          </a:p>
          <a:p>
            <a:endParaRPr lang="en-US" b="1" dirty="0"/>
          </a:p>
          <a:p>
            <a:r>
              <a:rPr lang="en-US" dirty="0"/>
              <a:t>m=11, n=</a:t>
            </a:r>
            <a:r>
              <a:rPr lang="ru-RU" dirty="0"/>
              <a:t>1000</a:t>
            </a:r>
            <a:endParaRPr lang="en-US" dirty="0"/>
          </a:p>
          <a:p>
            <a:r>
              <a:rPr lang="en-US" dirty="0"/>
              <a:t>           </a:t>
            </a:r>
            <a:endParaRPr lang="ru-RU" dirty="0"/>
          </a:p>
          <a:p>
            <a:r>
              <a:rPr lang="el-GR" dirty="0"/>
              <a:t>λ</a:t>
            </a:r>
            <a:r>
              <a:rPr lang="en-US" dirty="0"/>
              <a:t> = p*n = 0,01 </a:t>
            </a:r>
            <a:r>
              <a:rPr lang="ru-RU" dirty="0"/>
              <a:t>*</a:t>
            </a:r>
            <a:r>
              <a:rPr lang="en-US" dirty="0"/>
              <a:t>1000</a:t>
            </a:r>
            <a:r>
              <a:rPr lang="ru-RU" dirty="0"/>
              <a:t> </a:t>
            </a:r>
            <a:r>
              <a:rPr lang="en-US" dirty="0"/>
              <a:t>=10 </a:t>
            </a:r>
            <a:r>
              <a:rPr lang="ru-RU" dirty="0"/>
              <a:t>писем</a:t>
            </a:r>
            <a:endParaRPr lang="en-US" dirty="0"/>
          </a:p>
          <a:p>
            <a:endParaRPr lang="ru-RU" dirty="0"/>
          </a:p>
        </p:txBody>
      </p:sp>
      <p:grpSp>
        <p:nvGrpSpPr>
          <p:cNvPr id="48130" name="Группа 9"/>
          <p:cNvGrpSpPr>
            <a:grpSpLocks/>
          </p:cNvGrpSpPr>
          <p:nvPr/>
        </p:nvGrpSpPr>
        <p:grpSpPr bwMode="auto">
          <a:xfrm>
            <a:off x="581024" y="5486400"/>
            <a:ext cx="4613275" cy="366713"/>
            <a:chOff x="872196" y="5486400"/>
            <a:chExt cx="4614203" cy="366162"/>
          </a:xfrm>
        </p:grpSpPr>
        <p:sp>
          <p:nvSpPr>
            <p:cNvPr id="48134" name="TextBox 10"/>
            <p:cNvSpPr txBox="1">
              <a:spLocks noChangeArrowheads="1"/>
            </p:cNvSpPr>
            <p:nvPr/>
          </p:nvSpPr>
          <p:spPr bwMode="auto">
            <a:xfrm>
              <a:off x="872196" y="5486400"/>
              <a:ext cx="4614203" cy="366162"/>
            </a:xfrm>
            <a:prstGeom prst="rect">
              <a:avLst/>
            </a:prstGeom>
            <a:noFill/>
            <a:ln w="9525">
              <a:noFill/>
              <a:miter lim="800000"/>
              <a:headEnd/>
              <a:tailEnd/>
            </a:ln>
          </p:spPr>
          <p:txBody>
            <a:bodyPr>
              <a:spAutoFit/>
            </a:bodyPr>
            <a:lstStyle/>
            <a:p>
              <a:r>
                <a:rPr lang="ru-RU" b="1" dirty="0" smtClean="0"/>
                <a:t>Ответ:</a:t>
              </a:r>
              <a:r>
                <a:rPr lang="ru-RU" dirty="0" smtClean="0"/>
                <a:t> Р (</a:t>
              </a:r>
              <a:r>
                <a:rPr lang="en-US" dirty="0" smtClean="0"/>
                <a:t>11)        </a:t>
              </a:r>
              <a:r>
                <a:rPr lang="ru-RU" dirty="0" smtClean="0"/>
                <a:t> 0.113</a:t>
              </a:r>
              <a:endParaRPr lang="ru-RU" dirty="0"/>
            </a:p>
          </p:txBody>
        </p:sp>
        <p:pic>
          <p:nvPicPr>
            <p:cNvPr id="48135" name="Picture 3"/>
            <p:cNvPicPr>
              <a:picLocks noChangeAspect="1" noChangeArrowheads="1"/>
            </p:cNvPicPr>
            <p:nvPr/>
          </p:nvPicPr>
          <p:blipFill>
            <a:blip r:embed="rId2"/>
            <a:srcRect/>
            <a:stretch>
              <a:fillRect/>
            </a:stretch>
          </p:blipFill>
          <p:spPr bwMode="auto">
            <a:xfrm>
              <a:off x="2569949" y="5542672"/>
              <a:ext cx="285750" cy="228600"/>
            </a:xfrm>
            <a:prstGeom prst="rect">
              <a:avLst/>
            </a:prstGeom>
            <a:noFill/>
            <a:ln w="9525">
              <a:noFill/>
              <a:miter lim="800000"/>
              <a:headEnd/>
              <a:tailEnd/>
            </a:ln>
          </p:spPr>
        </p:pic>
      </p:grpSp>
      <p:pic>
        <p:nvPicPr>
          <p:cNvPr id="48131" name="Picture 3"/>
          <p:cNvPicPr>
            <a:picLocks noChangeAspect="1" noChangeArrowheads="1"/>
          </p:cNvPicPr>
          <p:nvPr/>
        </p:nvPicPr>
        <p:blipFill>
          <a:blip r:embed="rId3"/>
          <a:srcRect/>
          <a:stretch>
            <a:fillRect/>
          </a:stretch>
        </p:blipFill>
        <p:spPr bwMode="auto">
          <a:xfrm>
            <a:off x="2887662" y="2708225"/>
            <a:ext cx="1819275" cy="847725"/>
          </a:xfrm>
          <a:prstGeom prst="rect">
            <a:avLst/>
          </a:prstGeom>
          <a:noFill/>
          <a:ln w="9525">
            <a:noFill/>
            <a:miter lim="800000"/>
            <a:headEnd/>
            <a:tailEnd/>
          </a:ln>
        </p:spPr>
      </p:pic>
      <p:pic>
        <p:nvPicPr>
          <p:cNvPr id="48132" name="Picture 4"/>
          <p:cNvPicPr>
            <a:picLocks noChangeAspect="1" noChangeArrowheads="1"/>
          </p:cNvPicPr>
          <p:nvPr/>
        </p:nvPicPr>
        <p:blipFill>
          <a:blip r:embed="rId4"/>
          <a:srcRect/>
          <a:stretch>
            <a:fillRect/>
          </a:stretch>
        </p:blipFill>
        <p:spPr bwMode="auto">
          <a:xfrm>
            <a:off x="446462" y="4276725"/>
            <a:ext cx="2124075" cy="1200150"/>
          </a:xfrm>
          <a:prstGeom prst="rect">
            <a:avLst/>
          </a:prstGeom>
          <a:noFill/>
          <a:ln w="9525">
            <a:noFill/>
            <a:miter lim="800000"/>
            <a:headEnd/>
            <a:tailEnd/>
          </a:ln>
        </p:spPr>
      </p:pic>
      <p:sp>
        <p:nvSpPr>
          <p:cNvPr id="9" name="Заголовок 1">
            <a:extLst>
              <a:ext uri="{FF2B5EF4-FFF2-40B4-BE49-F238E27FC236}"/>
            </a:extLst>
          </p:cNvPr>
          <p:cNvSpPr>
            <a:spLocks noGrp="1"/>
          </p:cNvSpPr>
          <p:nvPr>
            <p:ph type="title"/>
          </p:nvPr>
        </p:nvSpPr>
        <p:spPr>
          <a:xfrm>
            <a:off x="609600" y="1215926"/>
            <a:ext cx="10810875" cy="784225"/>
          </a:xfrm>
        </p:spPr>
        <p:txBody>
          <a:bodyPr>
            <a:noAutofit/>
          </a:bodyPr>
          <a:lstStyle/>
          <a:p>
            <a:r>
              <a:rPr lang="ru-RU" sz="2400" dirty="0">
                <a:solidFill>
                  <a:srgbClr val="6E32E0"/>
                </a:solidFill>
              </a:rPr>
              <a:t>Задача: </a:t>
            </a:r>
            <a:r>
              <a:rPr lang="ru-RU" sz="2400" dirty="0"/>
              <a:t>вероятность того, что среди писем, поступающих на определенный почтовый ящик, встретится письмо со спамом, составляет 0.01.</a:t>
            </a:r>
            <a:br>
              <a:rPr lang="ru-RU" sz="2400" dirty="0"/>
            </a:br>
            <a:r>
              <a:rPr lang="ru-RU" sz="2400" dirty="0"/>
              <a:t>Найдите вероятность того, что среди 1000 писем, поступивших на него за месяц, будет 11 со спамом</a:t>
            </a:r>
          </a:p>
        </p:txBody>
      </p:sp>
      <p:pic>
        <p:nvPicPr>
          <p:cNvPr id="10" name="Рисунок 9"/>
          <p:cNvPicPr/>
          <p:nvPr/>
        </p:nvPicPr>
        <p:blipFill>
          <a:blip r:embed="rId5">
            <a:extLst>
              <a:ext uri="{28A0092B-C50C-407E-A947-70E740481C1C}">
                <a14:useLocalDpi xmlns:a14="http://schemas.microsoft.com/office/drawing/2010/main" val="0"/>
              </a:ext>
            </a:extLst>
          </a:blip>
          <a:srcRect/>
          <a:stretch>
            <a:fillRect/>
          </a:stretch>
        </p:blipFill>
        <p:spPr bwMode="auto">
          <a:xfrm>
            <a:off x="5482590" y="2583656"/>
            <a:ext cx="5937885" cy="308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540000" y="720000"/>
            <a:ext cx="8064000" cy="276999"/>
          </a:xfrm>
        </p:spPr>
        <p:txBody>
          <a:bodyPr>
            <a:normAutofit fontScale="90000"/>
          </a:bodyPr>
          <a:lstStyle/>
          <a:p>
            <a:r>
              <a:rPr lang="ru-RU" dirty="0" smtClean="0"/>
              <a:t>Распределение Пуассона</a:t>
            </a:r>
            <a:endParaRPr lang="ru-RU" dirty="0"/>
          </a:p>
        </p:txBody>
      </p:sp>
      <mc:AlternateContent xmlns:mc="http://schemas.openxmlformats.org/markup-compatibility/2006" xmlns:a14="http://schemas.microsoft.com/office/drawing/2010/main">
        <mc:Choice Requires="a14">
          <p:sp>
            <p:nvSpPr>
              <p:cNvPr id="5" name="Подзаголовок 2"/>
              <p:cNvSpPr txBox="1">
                <a:spLocks/>
              </p:cNvSpPr>
              <p:nvPr/>
            </p:nvSpPr>
            <p:spPr>
              <a:xfrm>
                <a:off x="540000" y="1260000"/>
                <a:ext cx="11271000" cy="3240000"/>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dirty="0" smtClean="0"/>
                  <a:t>В среднем при изготовлении напольного покрытия на 1  </a:t>
                </a:r>
                <a:r>
                  <a:rPr lang="ru-RU" dirty="0" err="1" smtClean="0"/>
                  <a:t>кв.м</a:t>
                </a:r>
                <a:r>
                  <a:rPr lang="ru-RU" dirty="0"/>
                  <a:t> </a:t>
                </a:r>
                <a:r>
                  <a:rPr lang="ru-RU" dirty="0" smtClean="0"/>
                  <a:t> встречается 2 вкрапления. Какова вероятность, что на 1 </a:t>
                </a:r>
                <a:r>
                  <a:rPr lang="ru-RU" dirty="0" err="1" smtClean="0"/>
                  <a:t>кв.м</a:t>
                </a:r>
                <a:r>
                  <a:rPr lang="ru-RU" dirty="0" smtClean="0"/>
                  <a:t> встретится не более 1 вкрапления?</a:t>
                </a:r>
                <a:endParaRPr lang="en-US" dirty="0" smtClean="0"/>
              </a:p>
              <a:p>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a:rPr>
                          </m:ctrlPr>
                        </m:sSubPr>
                        <m:e>
                          <m:r>
                            <a:rPr lang="en-US" i="1" smtClean="0">
                              <a:latin typeface="Cambria Math"/>
                            </a:rPr>
                            <m:t>𝑃</m:t>
                          </m:r>
                        </m:e>
                        <m:sub>
                          <m:r>
                            <a:rPr lang="en-US" i="1" smtClean="0">
                              <a:latin typeface="Cambria Math"/>
                            </a:rPr>
                            <m:t>𝑚</m:t>
                          </m:r>
                        </m:sub>
                      </m:sSub>
                      <m:r>
                        <a:rPr lang="en-US" i="1">
                          <a:latin typeface="Cambria Math"/>
                          <a:ea typeface="Cambria Math"/>
                        </a:rPr>
                        <m:t>≈</m:t>
                      </m:r>
                      <m:f>
                        <m:fPr>
                          <m:ctrlPr>
                            <a:rPr lang="en-US" i="1" smtClean="0">
                              <a:latin typeface="Cambria Math"/>
                              <a:ea typeface="Cambria Math"/>
                            </a:rPr>
                          </m:ctrlPr>
                        </m:fPr>
                        <m:num>
                          <m:sSup>
                            <m:sSupPr>
                              <m:ctrlPr>
                                <a:rPr lang="en-US" i="1" smtClean="0">
                                  <a:latin typeface="Cambria Math"/>
                                  <a:ea typeface="Cambria Math"/>
                                </a:rPr>
                              </m:ctrlPr>
                            </m:sSupPr>
                            <m:e>
                              <m:r>
                                <m:rPr>
                                  <m:sty m:val="p"/>
                                </m:rPr>
                                <a:rPr lang="el-GR" i="1">
                                  <a:latin typeface="Cambria Math"/>
                                  <a:ea typeface="Cambria Math"/>
                                </a:rPr>
                                <m:t>λ</m:t>
                              </m:r>
                            </m:e>
                            <m:sup>
                              <m:r>
                                <a:rPr lang="en-US" i="1" smtClean="0">
                                  <a:latin typeface="Cambria Math"/>
                                  <a:ea typeface="Cambria Math"/>
                                </a:rPr>
                                <m:t>𝑚</m:t>
                              </m:r>
                            </m:sup>
                          </m:sSup>
                        </m:num>
                        <m:den>
                          <m:r>
                            <a:rPr lang="en-US" i="1" smtClean="0">
                              <a:latin typeface="Cambria Math"/>
                              <a:ea typeface="Cambria Math"/>
                            </a:rPr>
                            <m:t>𝑚</m:t>
                          </m:r>
                          <m:r>
                            <a:rPr lang="en-US" i="1" smtClean="0">
                              <a:latin typeface="Cambria Math"/>
                              <a:ea typeface="Cambria Math"/>
                            </a:rPr>
                            <m:t>!</m:t>
                          </m:r>
                        </m:den>
                      </m:f>
                      <m:r>
                        <a:rPr lang="en-US" i="1" smtClean="0">
                          <a:latin typeface="Cambria Math"/>
                          <a:ea typeface="Cambria Math"/>
                        </a:rPr>
                        <m:t>∗</m:t>
                      </m:r>
                      <m:sSup>
                        <m:sSupPr>
                          <m:ctrlPr>
                            <a:rPr lang="en-US" i="1" smtClean="0">
                              <a:latin typeface="Cambria Math"/>
                              <a:ea typeface="Cambria Math"/>
                            </a:rPr>
                          </m:ctrlPr>
                        </m:sSupPr>
                        <m:e>
                          <m:r>
                            <a:rPr lang="en-US" i="1" smtClean="0">
                              <a:latin typeface="Cambria Math"/>
                              <a:ea typeface="Cambria Math"/>
                            </a:rPr>
                            <m:t>𝑒</m:t>
                          </m:r>
                        </m:e>
                        <m:sup>
                          <m:r>
                            <a:rPr lang="en-US" i="1" smtClean="0">
                              <a:latin typeface="Cambria Math"/>
                              <a:ea typeface="Cambria Math"/>
                            </a:rPr>
                            <m:t>−</m:t>
                          </m:r>
                          <m:r>
                            <m:rPr>
                              <m:sty m:val="p"/>
                            </m:rPr>
                            <a:rPr lang="el-GR" i="1">
                              <a:latin typeface="Cambria Math"/>
                              <a:ea typeface="Cambria Math"/>
                            </a:rPr>
                            <m:t>λ</m:t>
                          </m:r>
                        </m:sup>
                      </m:sSup>
                    </m:oMath>
                  </m:oMathPara>
                </a14:m>
                <a:endParaRPr lang="ru-RU" dirty="0" smtClean="0"/>
              </a:p>
              <a:p>
                <a:endParaRPr lang="ru-RU" dirty="0" smtClean="0"/>
              </a:p>
              <a:p>
                <a:pPr marL="0" indent="0">
                  <a:buNone/>
                </a:pPr>
                <a:r>
                  <a:rPr lang="en-US" dirty="0" smtClean="0"/>
                  <a:t>P(0) + P(1) </a:t>
                </a:r>
                <a14:m>
                  <m:oMath xmlns:m="http://schemas.openxmlformats.org/officeDocument/2006/math">
                    <m:r>
                      <a:rPr lang="en-US" i="1">
                        <a:latin typeface="Cambria Math"/>
                        <a:ea typeface="Cambria Math"/>
                      </a:rPr>
                      <m:t>≈</m:t>
                    </m:r>
                  </m:oMath>
                </a14:m>
                <a:r>
                  <a:rPr lang="en-US" dirty="0" smtClean="0"/>
                  <a:t> </a:t>
                </a:r>
                <a14:m>
                  <m:oMath xmlns:m="http://schemas.openxmlformats.org/officeDocument/2006/math">
                    <m:f>
                      <m:fPr>
                        <m:ctrlPr>
                          <a:rPr lang="en-US" i="1" smtClean="0">
                            <a:latin typeface="Cambria Math"/>
                          </a:rPr>
                        </m:ctrlPr>
                      </m:fPr>
                      <m:num>
                        <m:sSup>
                          <m:sSupPr>
                            <m:ctrlPr>
                              <a:rPr lang="en-US" i="1" smtClean="0">
                                <a:latin typeface="Cambria Math"/>
                              </a:rPr>
                            </m:ctrlPr>
                          </m:sSupPr>
                          <m:e>
                            <m:r>
                              <a:rPr lang="en-US" i="1" smtClean="0">
                                <a:latin typeface="Cambria Math"/>
                              </a:rPr>
                              <m:t>2</m:t>
                            </m:r>
                          </m:e>
                          <m:sup>
                            <m:r>
                              <a:rPr lang="en-US" i="1" smtClean="0">
                                <a:latin typeface="Cambria Math"/>
                              </a:rPr>
                              <m:t>0</m:t>
                            </m:r>
                          </m:sup>
                        </m:sSup>
                      </m:num>
                      <m:den>
                        <m:r>
                          <a:rPr lang="en-US" i="1" smtClean="0">
                            <a:latin typeface="Cambria Math"/>
                          </a:rPr>
                          <m:t>0!</m:t>
                        </m:r>
                      </m:den>
                    </m:f>
                    <m:sSup>
                      <m:sSupPr>
                        <m:ctrlPr>
                          <a:rPr lang="en-US" i="1" smtClean="0">
                            <a:latin typeface="Cambria Math"/>
                          </a:rPr>
                        </m:ctrlPr>
                      </m:sSupPr>
                      <m:e>
                        <m:r>
                          <a:rPr lang="en-US" i="1" smtClean="0">
                            <a:latin typeface="Cambria Math"/>
                          </a:rPr>
                          <m:t>𝑒</m:t>
                        </m:r>
                      </m:e>
                      <m:sup>
                        <m:r>
                          <a:rPr lang="en-US" i="1" smtClean="0">
                            <a:latin typeface="Cambria Math"/>
                          </a:rPr>
                          <m:t>−2</m:t>
                        </m:r>
                      </m:sup>
                    </m:sSup>
                    <m:r>
                      <a:rPr lang="en-US" i="1" smtClean="0">
                        <a:latin typeface="Cambria Math"/>
                      </a:rPr>
                      <m:t>+</m:t>
                    </m:r>
                    <m:f>
                      <m:fPr>
                        <m:ctrlPr>
                          <a:rPr lang="en-US" i="1" smtClean="0">
                            <a:latin typeface="Cambria Math"/>
                          </a:rPr>
                        </m:ctrlPr>
                      </m:fPr>
                      <m:num>
                        <m:sSup>
                          <m:sSupPr>
                            <m:ctrlPr>
                              <a:rPr lang="en-US" i="1" smtClean="0">
                                <a:latin typeface="Cambria Math"/>
                              </a:rPr>
                            </m:ctrlPr>
                          </m:sSupPr>
                          <m:e>
                            <m:r>
                              <a:rPr lang="en-US" i="1" smtClean="0">
                                <a:latin typeface="Cambria Math"/>
                              </a:rPr>
                              <m:t>2</m:t>
                            </m:r>
                          </m:e>
                          <m:sup>
                            <m:r>
                              <a:rPr lang="en-US" i="1" smtClean="0">
                                <a:latin typeface="Cambria Math"/>
                              </a:rPr>
                              <m:t>1</m:t>
                            </m:r>
                          </m:sup>
                        </m:sSup>
                      </m:num>
                      <m:den>
                        <m:r>
                          <a:rPr lang="en-US" i="1" smtClean="0">
                            <a:latin typeface="Cambria Math"/>
                          </a:rPr>
                          <m:t>1!</m:t>
                        </m:r>
                      </m:den>
                    </m:f>
                    <m:sSup>
                      <m:sSupPr>
                        <m:ctrlPr>
                          <a:rPr lang="en-US" i="1" smtClean="0">
                            <a:latin typeface="Cambria Math"/>
                          </a:rPr>
                        </m:ctrlPr>
                      </m:sSupPr>
                      <m:e>
                        <m:r>
                          <a:rPr lang="en-US" i="1" smtClean="0">
                            <a:latin typeface="Cambria Math"/>
                          </a:rPr>
                          <m:t>𝑒</m:t>
                        </m:r>
                      </m:e>
                      <m:sup>
                        <m:r>
                          <a:rPr lang="en-US" i="1" smtClean="0">
                            <a:latin typeface="Cambria Math"/>
                          </a:rPr>
                          <m:t>−2</m:t>
                        </m:r>
                      </m:sup>
                    </m:sSup>
                    <m:r>
                      <a:rPr lang="en-US" i="1">
                        <a:latin typeface="Cambria Math"/>
                        <a:ea typeface="Cambria Math"/>
                      </a:rPr>
                      <m:t>≈</m:t>
                    </m:r>
                    <m:d>
                      <m:dPr>
                        <m:ctrlPr>
                          <a:rPr lang="en-US" i="1" smtClean="0">
                            <a:latin typeface="Cambria Math"/>
                          </a:rPr>
                        </m:ctrlPr>
                      </m:dPr>
                      <m:e>
                        <m:r>
                          <a:rPr lang="en-US" smtClean="0">
                            <a:latin typeface="Cambria Math"/>
                          </a:rPr>
                          <m:t>1+2</m:t>
                        </m:r>
                      </m:e>
                    </m:d>
                    <m:r>
                      <a:rPr lang="en-US" smtClean="0">
                        <a:latin typeface="Cambria Math"/>
                      </a:rPr>
                      <m:t>∗</m:t>
                    </m:r>
                    <m:sSup>
                      <m:sSupPr>
                        <m:ctrlPr>
                          <a:rPr lang="en-US" i="1">
                            <a:latin typeface="Cambria Math"/>
                          </a:rPr>
                        </m:ctrlPr>
                      </m:sSupPr>
                      <m:e>
                        <m:r>
                          <a:rPr lang="en-US" i="1">
                            <a:latin typeface="Cambria Math"/>
                          </a:rPr>
                          <m:t>𝑒</m:t>
                        </m:r>
                      </m:e>
                      <m:sup>
                        <m:r>
                          <a:rPr lang="en-US" i="1">
                            <a:latin typeface="Cambria Math"/>
                          </a:rPr>
                          <m:t>−2</m:t>
                        </m:r>
                      </m:sup>
                    </m:sSup>
                    <m:r>
                      <a:rPr lang="en-US" i="1">
                        <a:latin typeface="Cambria Math"/>
                        <a:ea typeface="Cambria Math"/>
                      </a:rPr>
                      <m:t>≈</m:t>
                    </m:r>
                    <m:r>
                      <a:rPr lang="en-US" smtClean="0">
                        <a:latin typeface="Cambria Math"/>
                      </a:rPr>
                      <m:t>0,405</m:t>
                    </m:r>
                    <m:r>
                      <a:rPr lang="en-US" i="1">
                        <a:latin typeface="Cambria Math"/>
                        <a:ea typeface="Cambria Math"/>
                      </a:rPr>
                      <m:t>≈</m:t>
                    </m:r>
                    <m:r>
                      <a:rPr lang="en-US" smtClean="0">
                        <a:latin typeface="Cambria Math"/>
                      </a:rPr>
                      <m:t>40.5%</m:t>
                    </m:r>
                  </m:oMath>
                </a14:m>
                <a:endParaRPr lang="ru-RU" dirty="0"/>
              </a:p>
            </p:txBody>
          </p:sp>
        </mc:Choice>
        <mc:Fallback xmlns="">
          <p:sp>
            <p:nvSpPr>
              <p:cNvPr id="5" name="Подзаголовок 2"/>
              <p:cNvSpPr txBox="1">
                <a:spLocks noRot="1" noChangeAspect="1" noMove="1" noResize="1" noEditPoints="1" noAdjustHandles="1" noChangeArrowheads="1" noChangeShapeType="1" noTextEdit="1"/>
              </p:cNvSpPr>
              <p:nvPr/>
            </p:nvSpPr>
            <p:spPr>
              <a:xfrm>
                <a:off x="540000" y="1260000"/>
                <a:ext cx="11271000" cy="3240000"/>
              </a:xfrm>
              <a:prstGeom prst="rect">
                <a:avLst/>
              </a:prstGeom>
              <a:blipFill rotWithShape="1">
                <a:blip r:embed="rId2"/>
                <a:stretch>
                  <a:fillRect l="-1136" t="-3202" r="-216" b="-18079"/>
                </a:stretch>
              </a:blipFill>
            </p:spPr>
            <p:txBody>
              <a:bodyPr/>
              <a:lstStyle/>
              <a:p>
                <a:r>
                  <a:rPr lang="ru-RU">
                    <a:noFill/>
                  </a:rPr>
                  <a:t> </a:t>
                </a:r>
              </a:p>
            </p:txBody>
          </p:sp>
        </mc:Fallback>
      </mc:AlternateContent>
    </p:spTree>
    <p:extLst>
      <p:ext uri="{BB962C8B-B14F-4D97-AF65-F5344CB8AC3E}">
        <p14:creationId xmlns:p14="http://schemas.microsoft.com/office/powerpoint/2010/main" val="2188003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a:extLst>
              <a:ext uri="{FF2B5EF4-FFF2-40B4-BE49-F238E27FC236}"/>
            </a:extLst>
          </p:cNvPr>
          <p:cNvSpPr>
            <a:spLocks noGrp="1"/>
          </p:cNvSpPr>
          <p:nvPr>
            <p:ph type="title"/>
          </p:nvPr>
        </p:nvSpPr>
        <p:spPr>
          <a:xfrm>
            <a:off x="242888" y="520700"/>
            <a:ext cx="12196762" cy="784225"/>
          </a:xfrm>
        </p:spPr>
        <p:txBody>
          <a:bodyPr>
            <a:normAutofit fontScale="90000"/>
          </a:bodyPr>
          <a:lstStyle/>
          <a:p>
            <a:pPr eaLnBrk="1" fontAlgn="auto" hangingPunct="1">
              <a:spcAft>
                <a:spcPts val="0"/>
              </a:spcAft>
              <a:defRPr/>
            </a:pPr>
            <a:r>
              <a:rPr lang="ru-RU" dirty="0"/>
              <a:t>Математическое ожидание и дисперсия </a:t>
            </a:r>
            <a:r>
              <a:rPr lang="ru-RU" dirty="0" smtClean="0"/>
              <a:t/>
            </a:r>
            <a:br>
              <a:rPr lang="ru-RU" dirty="0" smtClean="0"/>
            </a:br>
            <a:r>
              <a:rPr lang="ru-RU" dirty="0" smtClean="0"/>
              <a:t>для биномиального распределения</a:t>
            </a:r>
            <a:endParaRPr lang="ru-RU" dirty="0"/>
          </a:p>
        </p:txBody>
      </p:sp>
      <mc:AlternateContent xmlns:mc="http://schemas.openxmlformats.org/markup-compatibility/2006" xmlns:a14="http://schemas.microsoft.com/office/drawing/2010/main">
        <mc:Choice Requires="a14">
          <p:sp>
            <p:nvSpPr>
              <p:cNvPr id="11" name="Заголовок 1">
                <a:extLst>
                  <a:ext uri="{FF2B5EF4-FFF2-40B4-BE49-F238E27FC236}"/>
                </a:extLst>
              </p:cNvPr>
              <p:cNvSpPr txBox="1">
                <a:spLocks/>
              </p:cNvSpPr>
              <p:nvPr/>
            </p:nvSpPr>
            <p:spPr>
              <a:xfrm>
                <a:off x="2090735" y="4225924"/>
                <a:ext cx="10810875" cy="784225"/>
              </a:xfrm>
              <a:prstGeom prst="rect">
                <a:avLst/>
              </a:prstGeom>
            </p:spPr>
            <p:txBody>
              <a:bodyPr anchor="b">
                <a:no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r>
                  <a:rPr lang="ru-RU" sz="2000" b="1" dirty="0"/>
                  <a:t>Математическое ожидание </a:t>
                </a:r>
                <a:r>
                  <a:rPr lang="ru-RU" sz="2000" dirty="0"/>
                  <a:t>–это среднее значение </a:t>
                </a:r>
                <a:endParaRPr lang="ru-RU" sz="2000" dirty="0" smtClean="0"/>
              </a:p>
              <a:p>
                <a:r>
                  <a:rPr lang="ru-RU" sz="2000" dirty="0" smtClean="0"/>
                  <a:t>случайной </a:t>
                </a:r>
                <a:r>
                  <a:rPr lang="ru-RU" sz="2000" dirty="0"/>
                  <a:t>величины, при числе </a:t>
                </a:r>
                <a:r>
                  <a:rPr lang="ru-RU" sz="2000" dirty="0" smtClean="0"/>
                  <a:t>испытаний</a:t>
                </a:r>
              </a:p>
              <a:p>
                <a:r>
                  <a:rPr lang="ru-RU" sz="2000" dirty="0" smtClean="0"/>
                  <a:t> </a:t>
                </a:r>
                <a:r>
                  <a:rPr lang="ru-RU" sz="2000" dirty="0"/>
                  <a:t>стремящихся к</a:t>
                </a:r>
                <a:r>
                  <a:rPr lang="en-US" sz="2000" dirty="0">
                    <a:latin typeface="Blackadder ITC" panose="04020505051007020D02" pitchFamily="82" charset="0"/>
                  </a:rPr>
                  <a:t> </a:t>
                </a:r>
                <a:r>
                  <a:rPr lang="ru-RU" sz="2000" dirty="0"/>
                  <a:t>бесконечности</a:t>
                </a:r>
              </a:p>
              <a:p>
                <a:endParaRPr lang="ru-RU" sz="2000" b="1" dirty="0"/>
              </a:p>
              <a:p>
                <a:r>
                  <a:rPr lang="ru-RU" sz="2000" b="1" dirty="0"/>
                  <a:t>Дисперсия  </a:t>
                </a:r>
                <a:r>
                  <a:rPr lang="ru-RU" sz="2000" dirty="0"/>
                  <a:t>характеризует степень рассеянности </a:t>
                </a:r>
                <a:endParaRPr lang="ru-RU" sz="2000" dirty="0" smtClean="0"/>
              </a:p>
              <a:p>
                <a:r>
                  <a:rPr lang="ru-RU" sz="2000" dirty="0" smtClean="0"/>
                  <a:t>значений </a:t>
                </a:r>
                <a:r>
                  <a:rPr lang="ru-RU" sz="2000" dirty="0"/>
                  <a:t>случайной величины относительно ее </a:t>
                </a:r>
                <a:endParaRPr lang="ru-RU" sz="2000" dirty="0" smtClean="0"/>
              </a:p>
              <a:p>
                <a:r>
                  <a:rPr lang="ru-RU" sz="2000" dirty="0" smtClean="0"/>
                  <a:t>математического ожидания</a:t>
                </a:r>
              </a:p>
              <a:p>
                <a:endParaRPr lang="ru-RU" sz="2000" dirty="0"/>
              </a:p>
              <a:p>
                <a:r>
                  <a:rPr lang="ru-RU" sz="2000" b="1" dirty="0"/>
                  <a:t>среднее квадратичное отклонение</a:t>
                </a:r>
                <a:r>
                  <a:rPr lang="ru-RU" sz="2000" dirty="0"/>
                  <a:t> показывает, </a:t>
                </a:r>
                <a:endParaRPr lang="ru-RU" sz="2000" dirty="0" smtClean="0"/>
              </a:p>
              <a:p>
                <a:r>
                  <a:rPr lang="ru-RU" sz="2000" dirty="0" smtClean="0"/>
                  <a:t>насколько </a:t>
                </a:r>
                <a:r>
                  <a:rPr lang="ru-RU" sz="2000" dirty="0"/>
                  <a:t>далеко наблюдения могут быть </a:t>
                </a:r>
                <a:endParaRPr lang="ru-RU" sz="2000" dirty="0" smtClean="0"/>
              </a:p>
              <a:p>
                <a:r>
                  <a:rPr lang="ru-RU" sz="2000" dirty="0" smtClean="0"/>
                  <a:t>"</a:t>
                </a:r>
                <a:r>
                  <a:rPr lang="ru-RU" sz="2000" dirty="0"/>
                  <a:t>разбросаны" относительно их среднего </a:t>
                </a:r>
                <a:r>
                  <a:rPr lang="ru-RU" sz="2000" dirty="0" smtClean="0"/>
                  <a:t>значения </a:t>
                </a:r>
                <a14:m>
                  <m:oMath xmlns:m="http://schemas.openxmlformats.org/officeDocument/2006/math">
                    <m:r>
                      <a:rPr lang="el-GR" sz="2000" i="1" dirty="0" smtClean="0">
                        <a:latin typeface="Cambria Math"/>
                        <a:cs typeface="Arial"/>
                      </a:rPr>
                      <m:t>𝜇</m:t>
                    </m:r>
                  </m:oMath>
                </a14:m>
                <a:endParaRPr lang="ru-RU" sz="2000" dirty="0"/>
              </a:p>
            </p:txBody>
          </p:sp>
        </mc:Choice>
        <mc:Fallback xmlns="">
          <p:sp>
            <p:nvSpPr>
              <p:cNvPr id="11" name="Заголовок 1">
                <a:extLst>
                  <a:ext uri="{FF2B5EF4-FFF2-40B4-BE49-F238E27FC236}"/>
                </a:extLst>
              </p:cNvPr>
              <p:cNvSpPr txBox="1">
                <a:spLocks noRot="1" noChangeAspect="1" noMove="1" noResize="1" noEditPoints="1" noAdjustHandles="1" noChangeArrowheads="1" noChangeShapeType="1" noTextEdit="1"/>
              </p:cNvSpPr>
              <p:nvPr/>
            </p:nvSpPr>
            <p:spPr>
              <a:xfrm>
                <a:off x="2090735" y="4225924"/>
                <a:ext cx="10810875" cy="784225"/>
              </a:xfrm>
              <a:prstGeom prst="rect">
                <a:avLst/>
              </a:prstGeom>
              <a:blipFill rotWithShape="1">
                <a:blip r:embed="rId2"/>
                <a:stretch>
                  <a:fillRect l="-620" t="-302326" b="-1472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8226" y="2002394"/>
                <a:ext cx="1784848" cy="1785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solidFill>
                            <a:srgbClr val="6E32E0"/>
                          </a:solidFill>
                          <a:latin typeface="Cambria Math"/>
                        </a:rPr>
                        <m:t>𝑀</m:t>
                      </m:r>
                      <m:d>
                        <m:dPr>
                          <m:ctrlPr>
                            <a:rPr lang="en-US" sz="2200" b="0" i="1" smtClean="0">
                              <a:solidFill>
                                <a:srgbClr val="6E32E0"/>
                              </a:solidFill>
                              <a:latin typeface="Cambria Math"/>
                            </a:rPr>
                          </m:ctrlPr>
                        </m:dPr>
                        <m:e>
                          <m:r>
                            <a:rPr lang="en-US" sz="2200" b="0" i="1" smtClean="0">
                              <a:solidFill>
                                <a:srgbClr val="6E32E0"/>
                              </a:solidFill>
                              <a:latin typeface="Cambria Math"/>
                            </a:rPr>
                            <m:t>𝑋</m:t>
                          </m:r>
                        </m:e>
                      </m:d>
                      <m:r>
                        <a:rPr lang="en-US" sz="2200" b="0" i="1" smtClean="0">
                          <a:solidFill>
                            <a:srgbClr val="6E32E0"/>
                          </a:solidFill>
                          <a:latin typeface="Cambria Math"/>
                        </a:rPr>
                        <m:t>=</m:t>
                      </m:r>
                      <m:r>
                        <a:rPr lang="en-US" sz="2200" b="0" i="1" smtClean="0">
                          <a:solidFill>
                            <a:srgbClr val="6E32E0"/>
                          </a:solidFill>
                          <a:latin typeface="Cambria Math"/>
                        </a:rPr>
                        <m:t>𝑛𝑝</m:t>
                      </m:r>
                    </m:oMath>
                  </m:oMathPara>
                </a14:m>
                <a:endParaRPr lang="en-US" sz="2200" b="0" dirty="0" smtClean="0">
                  <a:solidFill>
                    <a:srgbClr val="6E32E0"/>
                  </a:solidFill>
                </a:endParaRPr>
              </a:p>
              <a:p>
                <a:endParaRPr lang="en-US" sz="2200" b="0" dirty="0" smtClean="0">
                  <a:solidFill>
                    <a:srgbClr val="6E32E0"/>
                  </a:solidFill>
                </a:endParaRPr>
              </a:p>
              <a:p>
                <a:endParaRPr lang="en-US" sz="2200" b="0" dirty="0" smtClean="0">
                  <a:solidFill>
                    <a:srgbClr val="6E32E0"/>
                  </a:solidFill>
                </a:endParaRPr>
              </a:p>
              <a:p>
                <a:endParaRPr lang="en-US" sz="2200" dirty="0" smtClean="0">
                  <a:solidFill>
                    <a:srgbClr val="6E32E0"/>
                  </a:solidFill>
                </a:endParaRPr>
              </a:p>
              <a:p>
                <a:pPr/>
                <a14:m>
                  <m:oMathPara xmlns:m="http://schemas.openxmlformats.org/officeDocument/2006/math">
                    <m:oMathParaPr>
                      <m:jc m:val="centerGroup"/>
                    </m:oMathParaPr>
                    <m:oMath xmlns:m="http://schemas.openxmlformats.org/officeDocument/2006/math">
                      <m:r>
                        <a:rPr lang="en-US" sz="2200" i="1" dirty="0" smtClean="0">
                          <a:solidFill>
                            <a:srgbClr val="6E32E0"/>
                          </a:solidFill>
                          <a:latin typeface="Cambria Math"/>
                        </a:rPr>
                        <m:t>𝐷</m:t>
                      </m:r>
                      <m:r>
                        <a:rPr lang="en-US" sz="2200" i="1" dirty="0" smtClean="0">
                          <a:solidFill>
                            <a:srgbClr val="6E32E0"/>
                          </a:solidFill>
                          <a:latin typeface="Cambria Math"/>
                        </a:rPr>
                        <m:t>(</m:t>
                      </m:r>
                      <m:r>
                        <a:rPr lang="en-US" sz="2200" i="1" dirty="0" smtClean="0">
                          <a:solidFill>
                            <a:srgbClr val="6E32E0"/>
                          </a:solidFill>
                          <a:latin typeface="Cambria Math"/>
                        </a:rPr>
                        <m:t>𝑋</m:t>
                      </m:r>
                      <m:r>
                        <a:rPr lang="en-US" sz="2200" i="1" dirty="0" smtClean="0">
                          <a:solidFill>
                            <a:srgbClr val="6E32E0"/>
                          </a:solidFill>
                          <a:latin typeface="Cambria Math"/>
                        </a:rPr>
                        <m:t>)=</m:t>
                      </m:r>
                      <m:r>
                        <a:rPr lang="en-US" sz="2200" i="1" dirty="0" err="1" smtClean="0">
                          <a:solidFill>
                            <a:srgbClr val="6E32E0"/>
                          </a:solidFill>
                          <a:latin typeface="Cambria Math"/>
                        </a:rPr>
                        <m:t>𝑛𝑝𝑞</m:t>
                      </m:r>
                    </m:oMath>
                  </m:oMathPara>
                </a14:m>
                <a:endParaRPr lang="ru-RU" sz="2200" dirty="0">
                  <a:solidFill>
                    <a:srgbClr val="6E32E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8226" y="2002394"/>
                <a:ext cx="1784848" cy="1785104"/>
              </a:xfrm>
              <a:prstGeom prst="rect">
                <a:avLst/>
              </a:prstGeom>
              <a:blipFill rotWithShape="1">
                <a:blip r:embed="rId3"/>
                <a:stretch>
                  <a:fillRect b="-375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91924" y="4208462"/>
                <a:ext cx="1136721"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b="0" i="1" smtClean="0">
                          <a:solidFill>
                            <a:srgbClr val="6E32E0"/>
                          </a:solidFill>
                          <a:latin typeface="Cambria Math"/>
                        </a:rPr>
                        <m:t>𝞼</m:t>
                      </m:r>
                      <m:r>
                        <a:rPr lang="en-US" b="0" i="1" smtClean="0">
                          <a:solidFill>
                            <a:srgbClr val="6E32E0"/>
                          </a:solidFill>
                          <a:latin typeface="Cambria Math"/>
                        </a:rPr>
                        <m:t>=</m:t>
                      </m:r>
                      <m:rad>
                        <m:radPr>
                          <m:degHide m:val="on"/>
                          <m:ctrlPr>
                            <a:rPr lang="en-US" i="1" smtClean="0">
                              <a:solidFill>
                                <a:srgbClr val="6E32E0"/>
                              </a:solidFill>
                              <a:latin typeface="Cambria Math"/>
                            </a:rPr>
                          </m:ctrlPr>
                        </m:radPr>
                        <m:deg/>
                        <m:e>
                          <m:sSup>
                            <m:sSupPr>
                              <m:ctrlPr>
                                <a:rPr lang="en-US" i="1" smtClean="0">
                                  <a:solidFill>
                                    <a:srgbClr val="6E32E0"/>
                                  </a:solidFill>
                                  <a:latin typeface="Cambria Math"/>
                                </a:rPr>
                              </m:ctrlPr>
                            </m:sSupPr>
                            <m:e>
                              <m:r>
                                <a:rPr lang="ru-RU" b="0" i="1">
                                  <a:solidFill>
                                    <a:srgbClr val="6E32E0"/>
                                  </a:solidFill>
                                  <a:latin typeface="Cambria Math"/>
                                </a:rPr>
                                <m:t>𝞼</m:t>
                              </m:r>
                            </m:e>
                            <m:sup>
                              <m:r>
                                <a:rPr lang="en-US" b="0" i="1" smtClean="0">
                                  <a:solidFill>
                                    <a:srgbClr val="6E32E0"/>
                                  </a:solidFill>
                                  <a:latin typeface="Cambria Math"/>
                                </a:rPr>
                                <m:t>2</m:t>
                              </m:r>
                            </m:sup>
                          </m:sSup>
                        </m:e>
                      </m:rad>
                    </m:oMath>
                  </m:oMathPara>
                </a14:m>
                <a:endParaRPr lang="ru-RU" dirty="0"/>
              </a:p>
            </p:txBody>
          </p:sp>
        </mc:Choice>
        <mc:Fallback xmlns="">
          <p:sp>
            <p:nvSpPr>
              <p:cNvPr id="4" name="TextBox 3"/>
              <p:cNvSpPr txBox="1">
                <a:spLocks noRot="1" noChangeAspect="1" noMove="1" noResize="1" noEditPoints="1" noAdjustHandles="1" noChangeArrowheads="1" noChangeShapeType="1" noTextEdit="1"/>
              </p:cNvSpPr>
              <p:nvPr/>
            </p:nvSpPr>
            <p:spPr>
              <a:xfrm>
                <a:off x="591924" y="4208462"/>
                <a:ext cx="1136721" cy="437749"/>
              </a:xfrm>
              <a:prstGeom prst="rect">
                <a:avLst/>
              </a:prstGeom>
              <a:blipFill rotWithShape="1">
                <a:blip r:embed="rId4"/>
                <a:stretch>
                  <a:fillRect/>
                </a:stretch>
              </a:blipFill>
            </p:spPr>
            <p:txBody>
              <a:bodyPr/>
              <a:lstStyle/>
              <a:p>
                <a:r>
                  <a:rPr lang="ru-RU">
                    <a:noFill/>
                  </a:rPr>
                  <a:t> </a:t>
                </a:r>
              </a:p>
            </p:txBody>
          </p:sp>
        </mc:Fallback>
      </mc:AlternateContent>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546" y="2268726"/>
            <a:ext cx="3830729" cy="3037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628650"/>
            <a:ext cx="6553200"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Заголовок 1"/>
          <p:cNvSpPr>
            <a:spLocks noGrp="1"/>
          </p:cNvSpPr>
          <p:nvPr>
            <p:ph type="title"/>
          </p:nvPr>
        </p:nvSpPr>
        <p:spPr bwMode="auto">
          <a:xfrm>
            <a:off x="690563" y="460375"/>
            <a:ext cx="10810875" cy="1377950"/>
          </a:xfrm>
          <a:noFill/>
          <a:ln>
            <a:miter lim="800000"/>
            <a:headEnd/>
            <a:tailEnd/>
          </a:ln>
        </p:spPr>
        <p:txBody>
          <a:bodyPr vert="horz" wrap="square" lIns="91440" tIns="45720" rIns="91440" bIns="45720" numCol="1" anchorCtr="0" compatLnSpc="1">
            <a:prstTxWarp prst="textNoShape">
              <a:avLst/>
            </a:prstTxWarp>
          </a:bodyPr>
          <a:lstStyle/>
          <a:p>
            <a:pPr algn="ctr"/>
            <a:r>
              <a:rPr lang="ru-RU" dirty="0" smtClean="0">
                <a:latin typeface="Roboto"/>
                <a:ea typeface="Roboto"/>
                <a:cs typeface="Roboto"/>
              </a:rPr>
              <a:t>Математическое ожидание и дисперсия</a:t>
            </a:r>
            <a:r>
              <a:rPr lang="en-US" dirty="0" smtClean="0">
                <a:latin typeface="Roboto"/>
                <a:ea typeface="Roboto"/>
                <a:cs typeface="Roboto"/>
              </a:rPr>
              <a:t/>
            </a:r>
            <a:br>
              <a:rPr lang="en-US" dirty="0" smtClean="0">
                <a:latin typeface="Roboto"/>
                <a:ea typeface="Roboto"/>
                <a:cs typeface="Roboto"/>
              </a:rPr>
            </a:br>
            <a:r>
              <a:rPr lang="en-US" dirty="0" smtClean="0">
                <a:latin typeface="Roboto"/>
                <a:ea typeface="Roboto"/>
                <a:cs typeface="Roboto"/>
              </a:rPr>
              <a:t> </a:t>
            </a:r>
            <a:r>
              <a:rPr lang="ru-RU" dirty="0" smtClean="0">
                <a:latin typeface="Roboto"/>
                <a:ea typeface="Roboto"/>
                <a:cs typeface="Roboto"/>
              </a:rPr>
              <a:t>для распределения Пуассона</a:t>
            </a:r>
          </a:p>
        </p:txBody>
      </p:sp>
      <p:sp>
        <p:nvSpPr>
          <p:cNvPr id="3" name="Текст 2"/>
          <p:cNvSpPr>
            <a:spLocks noGrp="1"/>
          </p:cNvSpPr>
          <p:nvPr>
            <p:ph type="body" sz="half" idx="2"/>
          </p:nvPr>
        </p:nvSpPr>
        <p:spPr/>
        <p:txBody>
          <a:bodyPr/>
          <a:lstStyle/>
          <a:p>
            <a:pPr>
              <a:buFont typeface="+mj-lt"/>
              <a:buNone/>
              <a:defRPr/>
            </a:pPr>
            <a:r>
              <a:rPr lang="ru-RU" dirty="0" smtClean="0"/>
              <a:t> М (Х</a:t>
            </a:r>
            <a:r>
              <a:rPr lang="ru-RU" sz="2400" dirty="0" smtClean="0"/>
              <a:t>)</a:t>
            </a:r>
            <a:r>
              <a:rPr lang="en-US" sz="2400" dirty="0" smtClean="0"/>
              <a:t> </a:t>
            </a:r>
            <a:r>
              <a:rPr lang="ru-RU" sz="3200" dirty="0" smtClean="0"/>
              <a:t>= </a:t>
            </a:r>
            <a:r>
              <a:rPr lang="en-US" sz="3200" dirty="0" smtClean="0"/>
              <a:t>n*p=</a:t>
            </a:r>
            <a:r>
              <a:rPr lang="ru-RU" sz="3200" dirty="0" smtClean="0"/>
              <a:t> </a:t>
            </a:r>
            <a:r>
              <a:rPr lang="el-GR" sz="2400" dirty="0" smtClean="0"/>
              <a:t>λ</a:t>
            </a:r>
            <a:r>
              <a:rPr lang="ru-RU" sz="3200" dirty="0" smtClean="0"/>
              <a:t> </a:t>
            </a:r>
          </a:p>
          <a:p>
            <a:pPr>
              <a:buFont typeface="+mj-lt"/>
              <a:buNone/>
              <a:defRPr/>
            </a:pPr>
            <a:r>
              <a:rPr lang="en-US" sz="2400" dirty="0" smtClean="0"/>
              <a:t> D (X) </a:t>
            </a:r>
            <a:r>
              <a:rPr lang="en-US" dirty="0" smtClean="0"/>
              <a:t>=</a:t>
            </a:r>
            <a:r>
              <a:rPr lang="ru-RU" dirty="0" smtClean="0"/>
              <a:t> </a:t>
            </a:r>
            <a:r>
              <a:rPr lang="el-GR" dirty="0" smtClean="0"/>
              <a:t>λ</a:t>
            </a:r>
            <a:endParaRPr lang="ru-RU" dirty="0"/>
          </a:p>
        </p:txBody>
      </p:sp>
      <p:pic>
        <p:nvPicPr>
          <p:cNvPr id="51203" name="Рисунок 8" descr="plot2.jpg"/>
          <p:cNvPicPr>
            <a:picLocks noChangeAspect="1"/>
          </p:cNvPicPr>
          <p:nvPr/>
        </p:nvPicPr>
        <p:blipFill>
          <a:blip r:embed="rId2"/>
          <a:srcRect/>
          <a:stretch>
            <a:fillRect/>
          </a:stretch>
        </p:blipFill>
        <p:spPr bwMode="auto">
          <a:xfrm>
            <a:off x="3248025" y="1879600"/>
            <a:ext cx="8547100" cy="432435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1449388" y="2876550"/>
            <a:ext cx="4114800" cy="2657475"/>
          </a:xfrm>
          <a:prstGeom prst="rect">
            <a:avLst/>
          </a:prstGeom>
          <a:noFill/>
          <a:ln w="9525">
            <a:noFill/>
            <a:miter lim="800000"/>
            <a:headEnd/>
            <a:tailEnd/>
          </a:ln>
        </p:spPr>
      </p:pic>
      <p:sp>
        <p:nvSpPr>
          <p:cNvPr id="7" name="Заголовок 1">
            <a:extLst>
              <a:ext uri="{FF2B5EF4-FFF2-40B4-BE49-F238E27FC236}"/>
            </a:extLst>
          </p:cNvPr>
          <p:cNvSpPr>
            <a:spLocks noGrp="1"/>
          </p:cNvSpPr>
          <p:nvPr>
            <p:ph type="title"/>
          </p:nvPr>
        </p:nvSpPr>
        <p:spPr>
          <a:xfrm>
            <a:off x="185738" y="1546225"/>
            <a:ext cx="12196762" cy="784225"/>
          </a:xfrm>
        </p:spPr>
        <p:txBody>
          <a:bodyPr>
            <a:noAutofit/>
          </a:bodyPr>
          <a:lstStyle/>
          <a:p>
            <a:r>
              <a:rPr lang="ru-RU" sz="2200" dirty="0">
                <a:solidFill>
                  <a:srgbClr val="6E32E0"/>
                </a:solidFill>
                <a:latin typeface="Roboto"/>
                <a:ea typeface="Roboto"/>
                <a:cs typeface="Roboto"/>
              </a:rPr>
              <a:t>Распределение Пуассона </a:t>
            </a:r>
            <a:r>
              <a:rPr lang="ru-RU" sz="2200" dirty="0">
                <a:latin typeface="Roboto"/>
                <a:ea typeface="Roboto"/>
                <a:cs typeface="Roboto"/>
              </a:rPr>
              <a:t>часто применяется в теории массового обслуживания (ТМО).</a:t>
            </a:r>
            <a:r>
              <a:rPr lang="en-US" sz="2200" dirty="0">
                <a:latin typeface="Roboto"/>
                <a:ea typeface="Roboto"/>
                <a:cs typeface="Roboto"/>
              </a:rPr>
              <a:t/>
            </a:r>
            <a:br>
              <a:rPr lang="en-US" sz="2200" dirty="0">
                <a:latin typeface="Roboto"/>
                <a:ea typeface="Roboto"/>
                <a:cs typeface="Roboto"/>
              </a:rPr>
            </a:br>
            <a:r>
              <a:rPr lang="en-US" sz="2200" dirty="0">
                <a:latin typeface="Roboto"/>
                <a:ea typeface="Roboto"/>
                <a:cs typeface="Roboto"/>
              </a:rPr>
              <a:t/>
            </a:r>
            <a:br>
              <a:rPr lang="en-US" sz="2200" dirty="0">
                <a:latin typeface="Roboto"/>
                <a:ea typeface="Roboto"/>
                <a:cs typeface="Roboto"/>
              </a:rPr>
            </a:br>
            <a:r>
              <a:rPr lang="ru-RU" sz="2200" dirty="0">
                <a:solidFill>
                  <a:srgbClr val="6E32E0"/>
                </a:solidFill>
              </a:rPr>
              <a:t>ТМО</a:t>
            </a:r>
            <a:r>
              <a:rPr lang="ru-RU" sz="2200" dirty="0"/>
              <a:t> - это раздел теории вероятностей, в котором исследуется рациональный выбор структуры системы обслуживания и процесса обслуживания на основе изучения потоков требований на обслуживание, поступающих в систему и выходящих из неё, длительности ожидания и длины очередей.</a:t>
            </a:r>
          </a:p>
        </p:txBody>
      </p:sp>
      <mc:AlternateContent xmlns:mc="http://schemas.openxmlformats.org/markup-compatibility/2006" xmlns:a14="http://schemas.microsoft.com/office/drawing/2010/main">
        <mc:Choice Requires="a14">
          <p:sp>
            <p:nvSpPr>
              <p:cNvPr id="8" name="Заголовок 1"/>
              <p:cNvSpPr txBox="1">
                <a:spLocks/>
              </p:cNvSpPr>
              <p:nvPr/>
            </p:nvSpPr>
            <p:spPr bwMode="auto">
              <a:xfrm>
                <a:off x="5686425" y="3007520"/>
                <a:ext cx="4872037" cy="367506"/>
              </a:xfrm>
              <a:prstGeom prst="rect">
                <a:avLst/>
              </a:prstGeom>
              <a:noFill/>
              <a:ln>
                <a:miter lim="800000"/>
                <a:headEnd/>
                <a:tailEnd/>
              </a:ln>
            </p:spPr>
            <p:txBody>
              <a:bodyPr vert="horz" wrap="square" lIns="91440" tIns="45720" rIns="91440" bIns="45720" numCol="1" anchor="b"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algn="ctr"/>
                <a:r>
                  <a:rPr lang="ru-RU" sz="1800" dirty="0"/>
                  <a:t> </a:t>
                </a:r>
                <a:r>
                  <a:rPr lang="en-US" sz="1800" dirty="0" smtClean="0"/>
                  <a:t> </a:t>
                </a:r>
                <a14:m>
                  <m:oMath xmlns:m="http://schemas.openxmlformats.org/officeDocument/2006/math">
                    <m:r>
                      <a:rPr lang="el-GR" sz="1800" i="1" dirty="0" smtClean="0">
                        <a:latin typeface="Cambria Math"/>
                        <a:cs typeface="Arial"/>
                      </a:rPr>
                      <m:t>𝜆</m:t>
                    </m:r>
                  </m:oMath>
                </a14:m>
                <a:r>
                  <a:rPr lang="ru-RU" sz="1800" dirty="0" smtClean="0"/>
                  <a:t>- </a:t>
                </a:r>
                <a:r>
                  <a:rPr lang="ru-RU" sz="1800" dirty="0"/>
                  <a:t>число клиентов / час</a:t>
                </a:r>
                <a:endParaRPr lang="ru-RU" sz="1800" dirty="0" smtClean="0">
                  <a:latin typeface="Roboto"/>
                  <a:ea typeface="Roboto"/>
                  <a:cs typeface="Roboto"/>
                </a:endParaRPr>
              </a:p>
            </p:txBody>
          </p:sp>
        </mc:Choice>
        <mc:Fallback xmlns="">
          <p:sp>
            <p:nvSpPr>
              <p:cNvPr id="8" name="Заголовок 1"/>
              <p:cNvSpPr txBox="1">
                <a:spLocks noRot="1" noChangeAspect="1" noMove="1" noResize="1" noEditPoints="1" noAdjustHandles="1" noChangeArrowheads="1" noChangeShapeType="1" noTextEdit="1"/>
              </p:cNvSpPr>
              <p:nvPr/>
            </p:nvSpPr>
            <p:spPr bwMode="auto">
              <a:xfrm>
                <a:off x="5686425" y="3007520"/>
                <a:ext cx="4872037" cy="367506"/>
              </a:xfrm>
              <a:prstGeom prst="rect">
                <a:avLst/>
              </a:prstGeom>
              <a:blipFill rotWithShape="1">
                <a:blip r:embed="rId3"/>
                <a:stretch>
                  <a:fillRect t="-6557" b="-26230"/>
                </a:stretch>
              </a:blipFill>
              <a:ln>
                <a:miter lim="800000"/>
                <a:headEnd/>
                <a:tailEnd/>
              </a:ln>
            </p:spPr>
            <p:txBody>
              <a:bodyPr/>
              <a:lstStyle/>
              <a:p>
                <a:r>
                  <a:rPr lang="ru-RU">
                    <a:noFill/>
                  </a:rPr>
                  <a:t> </a:t>
                </a:r>
              </a:p>
            </p:txBody>
          </p:sp>
        </mc:Fallback>
      </mc:AlternateContent>
      <p:sp>
        <p:nvSpPr>
          <p:cNvPr id="9" name="Заголовок 1"/>
          <p:cNvSpPr txBox="1">
            <a:spLocks/>
          </p:cNvSpPr>
          <p:nvPr/>
        </p:nvSpPr>
        <p:spPr bwMode="auto">
          <a:xfrm>
            <a:off x="1829594" y="5510212"/>
            <a:ext cx="4872037" cy="367506"/>
          </a:xfrm>
          <a:prstGeom prst="rect">
            <a:avLst/>
          </a:prstGeom>
          <a:noFill/>
          <a:ln>
            <a:miter lim="800000"/>
            <a:headEnd/>
            <a:tailEnd/>
          </a:ln>
        </p:spPr>
        <p:txBody>
          <a:bodyPr vert="horz" wrap="square" lIns="91440" tIns="45720" rIns="91440" bIns="45720" numCol="1" anchor="b"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r>
              <a:rPr lang="ru-RU" sz="1800" dirty="0"/>
              <a:t>Система массового обслуживания</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Заголовок 1"/>
              <p:cNvSpPr txBox="1">
                <a:spLocks/>
              </p:cNvSpPr>
              <p:nvPr/>
            </p:nvSpPr>
            <p:spPr bwMode="auto">
              <a:xfrm>
                <a:off x="514350" y="5762228"/>
                <a:ext cx="10225088" cy="367506"/>
              </a:xfrm>
              <a:prstGeom prst="rect">
                <a:avLst/>
              </a:prstGeom>
              <a:noFill/>
              <a:ln>
                <a:miter lim="800000"/>
                <a:headEnd/>
                <a:tailEnd/>
              </a:ln>
            </p:spPr>
            <p:txBody>
              <a:bodyPr vert="horz" wrap="square" lIns="91440" tIns="45720" rIns="91440" bIns="45720" numCol="1" anchor="b" anchorCtr="0" compatLnSpc="1">
                <a:prstTxWarp prst="textNoShape">
                  <a:avLst/>
                </a:prstTxWarp>
                <a:no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endParaRPr lang="ru-RU" sz="2600" dirty="0" smtClean="0">
                  <a:latin typeface="Roboto"/>
                  <a:ea typeface="Roboto"/>
                  <a:cs typeface="Roboto"/>
                </a:endParaRPr>
              </a:p>
              <a:p>
                <a:endParaRPr lang="ru-RU" sz="2600" dirty="0">
                  <a:latin typeface="Roboto"/>
                  <a:ea typeface="Roboto"/>
                  <a:cs typeface="Roboto"/>
                </a:endParaRPr>
              </a:p>
              <a:p>
                <a:endParaRPr lang="en-US" sz="2600" dirty="0">
                  <a:latin typeface="Roboto"/>
                </a:endParaRPr>
              </a:p>
              <a:p>
                <a:r>
                  <a:rPr lang="ru-RU" sz="2600" dirty="0" smtClean="0"/>
                  <a:t>БИНОМИАЛЬНОЕ РАСПРЕДЕЛЕНИЕ:</a:t>
                </a:r>
              </a:p>
              <a:p>
                <a:endParaRPr lang="ru-RU" sz="2600" dirty="0" smtClean="0"/>
              </a:p>
              <a:p>
                <a:r>
                  <a:rPr lang="ru-RU" sz="2600" dirty="0" smtClean="0"/>
                  <a:t>-</a:t>
                </a:r>
                <a:r>
                  <a:rPr lang="en-US" sz="2600" dirty="0" smtClean="0"/>
                  <a:t> </a:t>
                </a:r>
                <a:r>
                  <a:rPr lang="ru-RU" sz="2600" dirty="0" smtClean="0"/>
                  <a:t>    известна точная вероятность</a:t>
                </a:r>
              </a:p>
              <a:p>
                <a:pPr marL="457200" indent="-457200">
                  <a:buFontTx/>
                  <a:buChar char="-"/>
                </a:pPr>
                <a:r>
                  <a:rPr lang="ru-RU" sz="2600" dirty="0" smtClean="0"/>
                  <a:t>надо найти вероятность наступления события </a:t>
                </a:r>
                <a14:m>
                  <m:oMath xmlns:m="http://schemas.openxmlformats.org/officeDocument/2006/math">
                    <m:r>
                      <a:rPr lang="en-US" sz="2600" i="1" dirty="0" smtClean="0">
                        <a:latin typeface="Cambria Math"/>
                      </a:rPr>
                      <m:t>𝑘</m:t>
                    </m:r>
                  </m:oMath>
                </a14:m>
                <a:r>
                  <a:rPr lang="en-US" sz="2600" dirty="0" smtClean="0"/>
                  <a:t> </a:t>
                </a:r>
                <a:r>
                  <a:rPr lang="ru-RU" sz="2600" dirty="0" smtClean="0"/>
                  <a:t> раз </a:t>
                </a:r>
                <a:r>
                  <a:rPr lang="en-US" sz="2600" dirty="0" smtClean="0"/>
                  <a:t> </a:t>
                </a:r>
                <a:r>
                  <a:rPr lang="ru-RU" sz="2600" dirty="0" smtClean="0"/>
                  <a:t>из </a:t>
                </a:r>
                <a14:m>
                  <m:oMath xmlns:m="http://schemas.openxmlformats.org/officeDocument/2006/math">
                    <m:r>
                      <a:rPr lang="en-US" sz="2600" i="1" dirty="0" smtClean="0">
                        <a:latin typeface="Cambria Math"/>
                      </a:rPr>
                      <m:t>𝑛</m:t>
                    </m:r>
                  </m:oMath>
                </a14:m>
                <a:r>
                  <a:rPr lang="en-US" sz="2600" dirty="0" smtClean="0"/>
                  <a:t> (</a:t>
                </a:r>
                <a:r>
                  <a:rPr lang="ru-RU" sz="2600" dirty="0" smtClean="0"/>
                  <a:t>найти вероятность , что биатлонист попадет 3 раза из 10, зная ,что вероятность его попадания 0,7)</a:t>
                </a:r>
              </a:p>
              <a:p>
                <a:pPr marL="457200" indent="-457200">
                  <a:buFontTx/>
                  <a:buChar char="-"/>
                </a:pPr>
                <a:r>
                  <a:rPr lang="ru-RU" sz="2600" dirty="0" smtClean="0"/>
                  <a:t>свойственно небольшое число испытаний</a:t>
                </a:r>
                <a:r>
                  <a:rPr lang="en-US" sz="2600" dirty="0" smtClean="0"/>
                  <a:t> </a:t>
                </a:r>
                <a:endParaRPr lang="ru-RU" sz="2600" dirty="0" smtClean="0"/>
              </a:p>
              <a:p>
                <a:pPr marL="457200" indent="-457200">
                  <a:buFontTx/>
                  <a:buChar char="-"/>
                </a:pPr>
                <a:endParaRPr lang="en-US" sz="2600" dirty="0" smtClean="0"/>
              </a:p>
              <a:p>
                <a:r>
                  <a:rPr lang="ru-RU" sz="2600" dirty="0" smtClean="0"/>
                  <a:t>РАСПРЕДЕЛЕНИЕ ПУАССОНА</a:t>
                </a:r>
              </a:p>
              <a:p>
                <a:endParaRPr lang="ru-RU" sz="2600" dirty="0" smtClean="0"/>
              </a:p>
              <a:p>
                <a:r>
                  <a:rPr lang="ru-RU" sz="2600" dirty="0" smtClean="0"/>
                  <a:t>-известна средняя вероятность или средняя интенсивность наступления события, </a:t>
                </a:r>
              </a:p>
              <a:p>
                <a:r>
                  <a:rPr lang="ru-RU" sz="2600" dirty="0"/>
                  <a:t>-</a:t>
                </a:r>
                <a:r>
                  <a:rPr lang="ru-RU" sz="2600" dirty="0" smtClean="0"/>
                  <a:t>число испытаний стремится к бесконечности, </a:t>
                </a:r>
              </a:p>
              <a:p>
                <a:r>
                  <a:rPr lang="ru-RU" sz="2600" dirty="0"/>
                  <a:t>-</a:t>
                </a:r>
                <a:r>
                  <a:rPr lang="ru-RU" sz="2600" dirty="0" smtClean="0"/>
                  <a:t>вероятность наступления события очень маленькая (</a:t>
                </a:r>
                <a:r>
                  <a:rPr lang="en-US" sz="2600" dirty="0" smtClean="0"/>
                  <a:t>&lt;</a:t>
                </a:r>
                <a:r>
                  <a:rPr lang="ru-RU" sz="2600" dirty="0" smtClean="0"/>
                  <a:t> 0.1)</a:t>
                </a:r>
                <a:endParaRPr lang="en-US" sz="2600" dirty="0" smtClean="0">
                  <a:latin typeface="Arial"/>
                  <a:cs typeface="Arial"/>
                </a:endParaRPr>
              </a:p>
            </p:txBody>
          </p:sp>
        </mc:Choice>
        <mc:Fallback xmlns="">
          <p:sp>
            <p:nvSpPr>
              <p:cNvPr id="6" name="Заголовок 1"/>
              <p:cNvSpPr txBox="1">
                <a:spLocks noRot="1" noChangeAspect="1" noMove="1" noResize="1" noEditPoints="1" noAdjustHandles="1" noChangeArrowheads="1" noChangeShapeType="1" noTextEdit="1"/>
              </p:cNvSpPr>
              <p:nvPr/>
            </p:nvSpPr>
            <p:spPr bwMode="auto">
              <a:xfrm>
                <a:off x="514350" y="5762228"/>
                <a:ext cx="10225088" cy="367506"/>
              </a:xfrm>
              <a:prstGeom prst="rect">
                <a:avLst/>
              </a:prstGeom>
              <a:blipFill rotWithShape="1">
                <a:blip r:embed="rId2"/>
                <a:stretch>
                  <a:fillRect l="-1013" t="-1293443" b="-39344"/>
                </a:stretch>
              </a:blipFill>
              <a:ln>
                <a:miter lim="800000"/>
                <a:headEnd/>
                <a:tailEnd/>
              </a:ln>
            </p:spPr>
            <p:txBody>
              <a:bodyPr/>
              <a:lstStyle/>
              <a:p>
                <a:r>
                  <a:rPr lang="ru-RU">
                    <a:noFill/>
                  </a:rPr>
                  <a:t> </a:t>
                </a:r>
              </a:p>
            </p:txBody>
          </p:sp>
        </mc:Fallback>
      </mc:AlternateContent>
      <p:cxnSp>
        <p:nvCxnSpPr>
          <p:cNvPr id="3" name="Прямая соединительная линия 2"/>
          <p:cNvCxnSpPr/>
          <p:nvPr/>
        </p:nvCxnSpPr>
        <p:spPr>
          <a:xfrm>
            <a:off x="142875" y="752475"/>
            <a:ext cx="11449050"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2875" y="352365"/>
            <a:ext cx="11753850" cy="738664"/>
          </a:xfrm>
          <a:prstGeom prst="rect">
            <a:avLst/>
          </a:prstGeom>
          <a:noFill/>
        </p:spPr>
        <p:txBody>
          <a:bodyPr wrap="square" rtlCol="0">
            <a:spAutoFit/>
          </a:bodyPr>
          <a:lstStyle/>
          <a:p>
            <a:r>
              <a:rPr lang="ru-RU" sz="2400" dirty="0">
                <a:solidFill>
                  <a:srgbClr val="6E32E0"/>
                </a:solidFill>
                <a:latin typeface="Roboto"/>
                <a:ea typeface="Roboto"/>
                <a:cs typeface="Roboto"/>
              </a:rPr>
              <a:t>Как распознать биномиальное распределение и распределение</a:t>
            </a:r>
            <a:r>
              <a:rPr lang="en-US" sz="2400" dirty="0">
                <a:solidFill>
                  <a:srgbClr val="6E32E0"/>
                </a:solidFill>
                <a:latin typeface="Roboto"/>
                <a:ea typeface="Roboto"/>
                <a:cs typeface="Roboto"/>
              </a:rPr>
              <a:t> </a:t>
            </a:r>
            <a:r>
              <a:rPr lang="ru-RU" sz="2400" dirty="0">
                <a:solidFill>
                  <a:srgbClr val="6E32E0"/>
                </a:solidFill>
                <a:latin typeface="Roboto"/>
                <a:ea typeface="Roboto"/>
                <a:cs typeface="Roboto"/>
              </a:rPr>
              <a:t>Пуассона?</a:t>
            </a:r>
            <a:endParaRPr lang="en-US" sz="2400" dirty="0">
              <a:solidFill>
                <a:srgbClr val="6E32E0"/>
              </a:solidFill>
              <a:latin typeface="Roboto"/>
              <a:ea typeface="Roboto"/>
              <a:cs typeface="Roboto"/>
            </a:endParaRPr>
          </a:p>
          <a:p>
            <a:endParaRPr lang="ru-RU"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Заголовок 1"/>
          <p:cNvSpPr>
            <a:spLocks noGrp="1"/>
          </p:cNvSpPr>
          <p:nvPr>
            <p:ph type="title"/>
          </p:nvPr>
        </p:nvSpPr>
        <p:spPr bwMode="auto">
          <a:xfrm>
            <a:off x="690563" y="692150"/>
            <a:ext cx="4681537" cy="5411788"/>
          </a:xfrm>
          <a:noFill/>
          <a:ln>
            <a:miter lim="800000"/>
            <a:headEnd/>
            <a:tailEnd/>
          </a:ln>
        </p:spPr>
        <p:txBody>
          <a:bodyPr vert="horz" wrap="square" lIns="91440" tIns="45720" rIns="91440" bIns="45720" numCol="1" anchorCtr="0" compatLnSpc="1">
            <a:prstTxWarp prst="textNoShape">
              <a:avLst/>
            </a:prstTxWarp>
          </a:bodyPr>
          <a:lstStyle/>
          <a:p>
            <a:pPr eaLnBrk="1" hangingPunct="1"/>
            <a:r>
              <a:rPr lang="ru-RU" smtClean="0">
                <a:latin typeface="Roboto"/>
                <a:ea typeface="Roboto"/>
                <a:cs typeface="Roboto"/>
              </a:rPr>
              <a:t>Итоги</a:t>
            </a:r>
          </a:p>
        </p:txBody>
      </p:sp>
      <p:sp>
        <p:nvSpPr>
          <p:cNvPr id="54274" name="Текст 2"/>
          <p:cNvSpPr>
            <a:spLocks noGrp="1"/>
          </p:cNvSpPr>
          <p:nvPr>
            <p:ph type="body" sz="half" idx="2"/>
          </p:nvPr>
        </p:nvSpPr>
        <p:spPr bwMode="auto">
          <a:xfrm>
            <a:off x="6788150" y="692150"/>
            <a:ext cx="4681538" cy="5411788"/>
          </a:xfrm>
          <a:noFill/>
          <a:ln>
            <a:miter lim="800000"/>
            <a:headEnd/>
            <a:tailEnd/>
          </a:ln>
        </p:spPr>
        <p:txBody>
          <a:bodyPr vert="horz" wrap="square" lIns="91440" tIns="45720" rIns="91440" bIns="45720" numCol="1" anchorCtr="0" compatLnSpc="1">
            <a:prstTxWarp prst="textNoShape">
              <a:avLst/>
            </a:prstTxWarp>
          </a:bodyPr>
          <a:lstStyle/>
          <a:p>
            <a:pPr eaLnBrk="1" hangingPunct="1">
              <a:lnSpc>
                <a:spcPts val="3138"/>
              </a:lnSpc>
              <a:spcAft>
                <a:spcPts val="1200"/>
              </a:spcAft>
              <a:buFont typeface="Arial" charset="0"/>
              <a:buAutoNum type="arabicPeriod"/>
            </a:pPr>
            <a:r>
              <a:rPr lang="ru-RU" smtClean="0">
                <a:latin typeface="Roboto"/>
                <a:ea typeface="Roboto"/>
                <a:cs typeface="Roboto"/>
              </a:rPr>
              <a:t>Дискретная случайная величина</a:t>
            </a:r>
          </a:p>
          <a:p>
            <a:pPr eaLnBrk="1" hangingPunct="1">
              <a:lnSpc>
                <a:spcPts val="3138"/>
              </a:lnSpc>
              <a:spcAft>
                <a:spcPts val="1200"/>
              </a:spcAft>
              <a:buFont typeface="Arial" charset="0"/>
              <a:buAutoNum type="arabicPeriod"/>
            </a:pPr>
            <a:r>
              <a:rPr lang="ru-RU" smtClean="0">
                <a:latin typeface="Roboto"/>
                <a:ea typeface="Roboto"/>
                <a:cs typeface="Roboto"/>
              </a:rPr>
              <a:t>Закон распределения вероятностей дискретной случайной величины</a:t>
            </a:r>
          </a:p>
          <a:p>
            <a:pPr eaLnBrk="1" hangingPunct="1">
              <a:lnSpc>
                <a:spcPts val="3138"/>
              </a:lnSpc>
              <a:spcAft>
                <a:spcPts val="1200"/>
              </a:spcAft>
              <a:buFont typeface="Arial" charset="0"/>
              <a:buAutoNum type="arabicPeriod"/>
            </a:pPr>
            <a:r>
              <a:rPr lang="ru-RU" smtClean="0">
                <a:latin typeface="Roboto"/>
                <a:ea typeface="Roboto"/>
                <a:cs typeface="Roboto"/>
              </a:rPr>
              <a:t>Биномиальное распределение, формула Бернулли</a:t>
            </a:r>
          </a:p>
          <a:p>
            <a:pPr eaLnBrk="1" hangingPunct="1">
              <a:lnSpc>
                <a:spcPts val="3138"/>
              </a:lnSpc>
              <a:spcAft>
                <a:spcPts val="1200"/>
              </a:spcAft>
              <a:buFont typeface="Arial" charset="0"/>
              <a:buAutoNum type="arabicPeriod"/>
            </a:pPr>
            <a:r>
              <a:rPr lang="ru-RU" smtClean="0">
                <a:latin typeface="Roboto"/>
                <a:ea typeface="Roboto"/>
                <a:cs typeface="Roboto"/>
              </a:rPr>
              <a:t>Распределение Пуассона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Заголовок 1"/>
          <p:cNvSpPr>
            <a:spLocks noGrp="1"/>
          </p:cNvSpPr>
          <p:nvPr>
            <p:ph type="title"/>
          </p:nvPr>
        </p:nvSpPr>
        <p:spPr bwMode="auto">
          <a:xfrm>
            <a:off x="690563" y="692150"/>
            <a:ext cx="4681537" cy="5411788"/>
          </a:xfrm>
          <a:noFill/>
          <a:ln>
            <a:miter lim="800000"/>
            <a:headEnd/>
            <a:tailEnd/>
          </a:ln>
        </p:spPr>
        <p:txBody>
          <a:bodyPr vert="horz" wrap="square" lIns="91440" tIns="45720" rIns="91440" bIns="45720" numCol="1" anchorCtr="0" compatLnSpc="1">
            <a:prstTxWarp prst="textNoShape">
              <a:avLst/>
            </a:prstTxWarp>
          </a:bodyPr>
          <a:lstStyle/>
          <a:p>
            <a:pPr eaLnBrk="1" hangingPunct="1">
              <a:lnSpc>
                <a:spcPct val="150000"/>
              </a:lnSpc>
            </a:pPr>
            <a:r>
              <a:rPr lang="ru-RU" smtClean="0">
                <a:latin typeface="Roboto"/>
                <a:ea typeface="Roboto"/>
                <a:cs typeface="Roboto"/>
              </a:rPr>
              <a:t>На этом уроке мы изучим:</a:t>
            </a:r>
          </a:p>
        </p:txBody>
      </p:sp>
      <p:sp>
        <p:nvSpPr>
          <p:cNvPr id="30722" name="Текст 2"/>
          <p:cNvSpPr>
            <a:spLocks noGrp="1"/>
          </p:cNvSpPr>
          <p:nvPr>
            <p:ph type="body" sz="half" idx="2"/>
          </p:nvPr>
        </p:nvSpPr>
        <p:spPr bwMode="auto">
          <a:xfrm>
            <a:off x="6788150" y="692150"/>
            <a:ext cx="4681538" cy="5411788"/>
          </a:xfrm>
          <a:noFill/>
          <a:ln>
            <a:miter lim="800000"/>
            <a:headEnd/>
            <a:tailEnd/>
          </a:ln>
        </p:spPr>
        <p:txBody>
          <a:bodyPr vert="horz" wrap="square" lIns="91440" tIns="45720" rIns="91440" bIns="45720" numCol="1" anchorCtr="0" compatLnSpc="1">
            <a:prstTxWarp prst="textNoShape">
              <a:avLst/>
            </a:prstTxWarp>
          </a:bodyPr>
          <a:lstStyle/>
          <a:p>
            <a:pPr eaLnBrk="1" hangingPunct="1">
              <a:lnSpc>
                <a:spcPts val="3138"/>
              </a:lnSpc>
              <a:spcAft>
                <a:spcPts val="1200"/>
              </a:spcAft>
              <a:buFont typeface="Arial" charset="0"/>
              <a:buAutoNum type="arabicPeriod"/>
            </a:pPr>
            <a:r>
              <a:rPr lang="ru-RU" dirty="0" smtClean="0">
                <a:latin typeface="Roboto"/>
                <a:ea typeface="Roboto"/>
                <a:cs typeface="Roboto"/>
              </a:rPr>
              <a:t>Что такое дискретная случайная величина</a:t>
            </a:r>
          </a:p>
          <a:p>
            <a:pPr eaLnBrk="1" hangingPunct="1">
              <a:lnSpc>
                <a:spcPts val="3138"/>
              </a:lnSpc>
              <a:spcAft>
                <a:spcPts val="1200"/>
              </a:spcAft>
              <a:buFont typeface="Arial" charset="0"/>
              <a:buAutoNum type="arabicPeriod"/>
            </a:pPr>
            <a:r>
              <a:rPr lang="ru-RU" dirty="0" smtClean="0">
                <a:latin typeface="Roboto"/>
                <a:ea typeface="Roboto"/>
                <a:cs typeface="Roboto"/>
              </a:rPr>
              <a:t>Закон распределения вероятностей</a:t>
            </a:r>
          </a:p>
          <a:p>
            <a:pPr eaLnBrk="1" hangingPunct="1">
              <a:lnSpc>
                <a:spcPts val="3138"/>
              </a:lnSpc>
              <a:spcAft>
                <a:spcPts val="1200"/>
              </a:spcAft>
              <a:buFont typeface="Arial" charset="0"/>
              <a:buAutoNum type="arabicPeriod"/>
            </a:pPr>
            <a:r>
              <a:rPr lang="ru-RU" dirty="0" smtClean="0">
                <a:latin typeface="Roboto"/>
                <a:ea typeface="Roboto"/>
                <a:cs typeface="Roboto"/>
              </a:rPr>
              <a:t>Биномиальное распределение</a:t>
            </a:r>
          </a:p>
          <a:p>
            <a:pPr eaLnBrk="1" hangingPunct="1">
              <a:lnSpc>
                <a:spcPts val="3138"/>
              </a:lnSpc>
              <a:spcAft>
                <a:spcPts val="1200"/>
              </a:spcAft>
              <a:buFont typeface="Arial" charset="0"/>
              <a:buAutoNum type="arabicPeriod"/>
            </a:pPr>
            <a:r>
              <a:rPr lang="ru-RU" dirty="0" smtClean="0">
                <a:latin typeface="Roboto"/>
                <a:ea typeface="Roboto"/>
                <a:cs typeface="Roboto"/>
              </a:rPr>
              <a:t>Распределение Пуассона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Рисунок 9"/>
          <p:cNvPicPr>
            <a:picLocks noChangeAspect="1"/>
          </p:cNvPicPr>
          <p:nvPr/>
        </p:nvPicPr>
        <p:blipFill>
          <a:blip r:embed="rId2"/>
          <a:srcRect t="31250" b="31250"/>
          <a:stretch>
            <a:fillRect/>
          </a:stretch>
        </p:blipFill>
        <p:spPr bwMode="auto">
          <a:xfrm>
            <a:off x="0" y="19991"/>
            <a:ext cx="12192000" cy="6858000"/>
          </a:xfrm>
          <a:prstGeom prst="rect">
            <a:avLst/>
          </a:prstGeom>
          <a:noFill/>
          <a:ln w="9525">
            <a:noFill/>
            <a:miter lim="800000"/>
            <a:headEnd/>
            <a:tailEnd/>
          </a:ln>
        </p:spPr>
      </p:pic>
      <p:pic>
        <p:nvPicPr>
          <p:cNvPr id="31746" name="Рисунок 5"/>
          <p:cNvPicPr>
            <a:picLocks noChangeAspect="1"/>
          </p:cNvPicPr>
          <p:nvPr/>
        </p:nvPicPr>
        <p:blipFill>
          <a:blip r:embed="rId3"/>
          <a:srcRect/>
          <a:stretch>
            <a:fillRect/>
          </a:stretch>
        </p:blipFill>
        <p:spPr bwMode="auto">
          <a:xfrm>
            <a:off x="774700" y="6164263"/>
            <a:ext cx="838200" cy="127000"/>
          </a:xfrm>
          <a:prstGeom prst="rect">
            <a:avLst/>
          </a:prstGeom>
          <a:noFill/>
          <a:ln w="9525">
            <a:noFill/>
            <a:miter lim="800000"/>
            <a:headEnd/>
            <a:tailEnd/>
          </a:ln>
        </p:spPr>
      </p:pic>
      <p:sp>
        <p:nvSpPr>
          <p:cNvPr id="8" name="Объект 2">
            <a:extLst>
              <a:ext uri="{FF2B5EF4-FFF2-40B4-BE49-F238E27FC236}"/>
            </a:extLst>
          </p:cNvPr>
          <p:cNvSpPr txBox="1">
            <a:spLocks/>
          </p:cNvSpPr>
          <p:nvPr/>
        </p:nvSpPr>
        <p:spPr>
          <a:xfrm>
            <a:off x="690563" y="500063"/>
            <a:ext cx="10414000" cy="55213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spcAft>
                <a:spcPts val="0"/>
              </a:spcAft>
              <a:buFont typeface="Arial" panose="020B0604020202020204" pitchFamily="34" charset="0"/>
              <a:buNone/>
              <a:defRPr/>
            </a:pPr>
            <a:r>
              <a:rPr lang="ru-RU" sz="4400" dirty="0" smtClean="0">
                <a:solidFill>
                  <a:schemeClr val="bg1"/>
                </a:solidFill>
                <a:latin typeface="Roboto" pitchFamily="2" charset="0"/>
                <a:ea typeface="Roboto" pitchFamily="2" charset="0"/>
                <a:cs typeface="Rod" pitchFamily="49" charset="-79"/>
              </a:rPr>
              <a:t>       Случайная величина</a:t>
            </a:r>
            <a:r>
              <a:rPr lang="ru-RU" sz="4400" b="1" dirty="0" smtClean="0">
                <a:solidFill>
                  <a:schemeClr val="bg1"/>
                </a:solidFill>
                <a:latin typeface="Roboto" pitchFamily="2" charset="0"/>
                <a:ea typeface="Roboto" pitchFamily="2" charset="0"/>
                <a:cs typeface="Rod" pitchFamily="49" charset="-79"/>
              </a:rPr>
              <a:t> </a:t>
            </a:r>
            <a:r>
              <a:rPr lang="ru-RU" sz="4400" dirty="0" smtClean="0">
                <a:solidFill>
                  <a:schemeClr val="bg1"/>
                </a:solidFill>
                <a:latin typeface="Roboto" pitchFamily="2" charset="0"/>
                <a:ea typeface="Roboto" pitchFamily="2" charset="0"/>
                <a:cs typeface="Rod" pitchFamily="49" charset="-79"/>
              </a:rPr>
              <a:t>- это величина, которая в результате испытания принимает только одно возможное значение.</a:t>
            </a:r>
          </a:p>
          <a:p>
            <a:pPr fontAlgn="auto">
              <a:spcAft>
                <a:spcPts val="0"/>
              </a:spcAft>
              <a:buFont typeface="Arial" panose="020B0604020202020204" pitchFamily="34" charset="0"/>
              <a:buNone/>
              <a:defRPr/>
            </a:pPr>
            <a:r>
              <a:rPr lang="ru-RU" sz="4400" b="1" dirty="0" smtClean="0">
                <a:solidFill>
                  <a:schemeClr val="bg1"/>
                </a:solidFill>
                <a:latin typeface="Roboto" pitchFamily="2" charset="0"/>
                <a:ea typeface="Roboto" pitchFamily="2" charset="0"/>
                <a:cs typeface="Rod" pitchFamily="49" charset="-79"/>
              </a:rPr>
              <a:t>	</a:t>
            </a:r>
          </a:p>
          <a:p>
            <a:pPr marL="0" indent="0" fontAlgn="auto">
              <a:lnSpc>
                <a:spcPts val="5440"/>
              </a:lnSpc>
              <a:spcAft>
                <a:spcPts val="0"/>
              </a:spcAft>
              <a:buFont typeface="Arial" panose="020B0604020202020204" pitchFamily="34" charset="0"/>
              <a:buNone/>
              <a:defRPr/>
            </a:pPr>
            <a:endParaRPr lang="ru-RU" sz="4400" dirty="0">
              <a:solidFill>
                <a:schemeClr val="bg1"/>
              </a:solidFill>
              <a:latin typeface="Roboto" pitchFamily="2" charset="0"/>
              <a:ea typeface="Roboto" pitchFamily="2" charset="0"/>
              <a:cs typeface="Rod" pitchFamily="49" charset="-79"/>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49" name="Group 69"/>
          <p:cNvGraphicFramePr>
            <a:graphicFrameLocks noGrp="1"/>
          </p:cNvGraphicFramePr>
          <p:nvPr>
            <p:ph sz="half" idx="4294967295"/>
            <p:extLst>
              <p:ext uri="{D42A27DB-BD31-4B8C-83A1-F6EECF244321}">
                <p14:modId xmlns:p14="http://schemas.microsoft.com/office/powerpoint/2010/main" val="3607572233"/>
              </p:ext>
            </p:extLst>
          </p:nvPr>
        </p:nvGraphicFramePr>
        <p:xfrm>
          <a:off x="476435" y="3087635"/>
          <a:ext cx="6072189" cy="1743612"/>
        </p:xfrm>
        <a:graphic>
          <a:graphicData uri="http://schemas.openxmlformats.org/drawingml/2006/table">
            <a:tbl>
              <a:tblPr/>
              <a:tblGrid>
                <a:gridCol w="1724833"/>
                <a:gridCol w="684289"/>
                <a:gridCol w="566127"/>
                <a:gridCol w="804217"/>
                <a:gridCol w="791871"/>
                <a:gridCol w="708980"/>
                <a:gridCol w="791872"/>
              </a:tblGrid>
              <a:tr h="1023669">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Наименование случайной величины Х</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х1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smtClean="0">
                          <a:ln>
                            <a:noFill/>
                          </a:ln>
                          <a:solidFill>
                            <a:schemeClr val="bg1"/>
                          </a:solidFill>
                          <a:effectLst/>
                          <a:latin typeface="Times New Roman" pitchFamily="18" charset="0"/>
                        </a:rPr>
                        <a:t>х2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х3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х4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smtClean="0">
                          <a:ln>
                            <a:noFill/>
                          </a:ln>
                          <a:solidFill>
                            <a:schemeClr val="bg1"/>
                          </a:solidFill>
                          <a:effectLst/>
                          <a:latin typeface="Times New Roman" pitchFamily="18" charset="0"/>
                        </a:rPr>
                        <a:t>х5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smtClean="0">
                          <a:ln>
                            <a:noFill/>
                          </a:ln>
                          <a:solidFill>
                            <a:schemeClr val="bg1"/>
                          </a:solidFill>
                          <a:effectLst/>
                          <a:latin typeface="Times New Roman" pitchFamily="18" charset="0"/>
                        </a:rPr>
                        <a:t>х6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r>
              <a:tr h="719943">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Рост</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158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r>
            </a:tbl>
          </a:graphicData>
        </a:graphic>
      </p:graphicFrame>
      <p:sp>
        <p:nvSpPr>
          <p:cNvPr id="4" name="TextBox 3"/>
          <p:cNvSpPr txBox="1"/>
          <p:nvPr/>
        </p:nvSpPr>
        <p:spPr>
          <a:xfrm>
            <a:off x="408372" y="2556769"/>
            <a:ext cx="2902998" cy="369332"/>
          </a:xfrm>
          <a:prstGeom prst="rect">
            <a:avLst/>
          </a:prstGeom>
          <a:noFill/>
        </p:spPr>
        <p:txBody>
          <a:bodyPr wrap="square" rtlCol="0">
            <a:spAutoFit/>
          </a:bodyPr>
          <a:lstStyle/>
          <a:p>
            <a:r>
              <a:rPr lang="ru-RU" dirty="0" smtClean="0"/>
              <a:t>Таблица 1</a:t>
            </a:r>
            <a:endParaRPr lang="ru-RU" dirty="0"/>
          </a:p>
        </p:txBody>
      </p:sp>
      <mc:AlternateContent xmlns:mc="http://schemas.openxmlformats.org/markup-compatibility/2006" xmlns:a14="http://schemas.microsoft.com/office/drawing/2010/main">
        <mc:Choice Requires="a14">
          <p:sp>
            <p:nvSpPr>
              <p:cNvPr id="6" name="Заголовок 2"/>
              <p:cNvSpPr txBox="1">
                <a:spLocks/>
              </p:cNvSpPr>
              <p:nvPr/>
            </p:nvSpPr>
            <p:spPr>
              <a:xfrm>
                <a:off x="476435" y="468946"/>
                <a:ext cx="10810306" cy="1528529"/>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14:m>
                  <m:oMath xmlns:m="http://schemas.openxmlformats.org/officeDocument/2006/math">
                    <m:r>
                      <a:rPr lang="en-US" i="1" dirty="0" smtClean="0">
                        <a:solidFill>
                          <a:srgbClr val="6E32E0"/>
                        </a:solidFill>
                        <a:latin typeface="Cambria Math"/>
                      </a:rPr>
                      <m:t>𝑋</m:t>
                    </m:r>
                  </m:oMath>
                </a14:m>
                <a:r>
                  <a:rPr lang="en-US" sz="2000" dirty="0">
                    <a:latin typeface="Roboto"/>
                  </a:rPr>
                  <a:t> </a:t>
                </a:r>
                <a:r>
                  <a:rPr lang="en-US" sz="2600" dirty="0">
                    <a:latin typeface="Roboto"/>
                  </a:rPr>
                  <a:t>– </a:t>
                </a:r>
                <a:r>
                  <a:rPr lang="ru-RU" sz="2600" dirty="0" smtClean="0">
                    <a:latin typeface="Roboto"/>
                  </a:rPr>
                  <a:t>случайная величина (рост человека)</a:t>
                </a:r>
              </a:p>
              <a:p>
                <a14:m>
                  <m:oMath xmlns:m="http://schemas.openxmlformats.org/officeDocument/2006/math">
                    <m:sSub>
                      <m:sSubPr>
                        <m:ctrlPr>
                          <a:rPr lang="ru-RU" sz="3200" i="1" smtClean="0">
                            <a:solidFill>
                              <a:srgbClr val="6E32E0"/>
                            </a:solidFill>
                            <a:latin typeface="Cambria Math"/>
                          </a:rPr>
                        </m:ctrlPr>
                      </m:sSubPr>
                      <m:e>
                        <m:r>
                          <a:rPr lang="en-US" sz="3200" b="0" i="1" smtClean="0">
                            <a:solidFill>
                              <a:srgbClr val="6E32E0"/>
                            </a:solidFill>
                            <a:latin typeface="Cambria Math"/>
                          </a:rPr>
                          <m:t>𝑥</m:t>
                        </m:r>
                      </m:e>
                      <m:sub>
                        <m:r>
                          <a:rPr lang="en-US" sz="3200" b="0" i="1" smtClean="0">
                            <a:solidFill>
                              <a:srgbClr val="6E32E0"/>
                            </a:solidFill>
                            <a:latin typeface="Cambria Math"/>
                          </a:rPr>
                          <m:t>1</m:t>
                        </m:r>
                      </m:sub>
                    </m:sSub>
                  </m:oMath>
                </a14:m>
                <a:r>
                  <a:rPr lang="ru-RU" sz="3200" dirty="0" smtClean="0">
                    <a:solidFill>
                      <a:srgbClr val="6E32E0"/>
                    </a:solidFill>
                  </a:rPr>
                  <a:t>…..</a:t>
                </a:r>
                <a14:m>
                  <m:oMath xmlns:m="http://schemas.openxmlformats.org/officeDocument/2006/math">
                    <m:sSub>
                      <m:sSubPr>
                        <m:ctrlPr>
                          <a:rPr lang="ru-RU" sz="3200" i="1" dirty="0" smtClean="0">
                            <a:solidFill>
                              <a:srgbClr val="6E32E0"/>
                            </a:solidFill>
                            <a:latin typeface="Cambria Math"/>
                          </a:rPr>
                        </m:ctrlPr>
                      </m:sSubPr>
                      <m:e>
                        <m:r>
                          <a:rPr lang="en-US" sz="3200" b="0" i="1" dirty="0" smtClean="0">
                            <a:solidFill>
                              <a:srgbClr val="6E32E0"/>
                            </a:solidFill>
                            <a:latin typeface="Cambria Math"/>
                          </a:rPr>
                          <m:t>𝑥</m:t>
                        </m:r>
                      </m:e>
                      <m:sub>
                        <m:r>
                          <a:rPr lang="en-US" sz="3200" b="0" i="1" dirty="0" smtClean="0">
                            <a:solidFill>
                              <a:srgbClr val="6E32E0"/>
                            </a:solidFill>
                            <a:latin typeface="Cambria Math"/>
                          </a:rPr>
                          <m:t>𝑛</m:t>
                        </m:r>
                      </m:sub>
                    </m:sSub>
                  </m:oMath>
                </a14:m>
                <a:r>
                  <a:rPr lang="ru-RU" sz="2600" dirty="0"/>
                  <a:t>–</a:t>
                </a:r>
                <a:r>
                  <a:rPr lang="en-US" sz="2600" dirty="0">
                    <a:latin typeface="Roboto"/>
                  </a:rPr>
                  <a:t> </a:t>
                </a:r>
                <a:r>
                  <a:rPr lang="ru-RU" sz="2600" dirty="0"/>
                  <a:t>значения СВ при </a:t>
                </a:r>
                <a14:m>
                  <m:oMath xmlns:m="http://schemas.openxmlformats.org/officeDocument/2006/math">
                    <m:r>
                      <a:rPr lang="en-US" sz="2600" i="1" dirty="0">
                        <a:latin typeface="Cambria Math"/>
                      </a:rPr>
                      <m:t>𝑛</m:t>
                    </m:r>
                  </m:oMath>
                </a14:m>
                <a:r>
                  <a:rPr lang="en-US" sz="2600" dirty="0">
                    <a:latin typeface="Roboto"/>
                  </a:rPr>
                  <a:t> </a:t>
                </a:r>
                <a:r>
                  <a:rPr lang="ru-RU" sz="2600" dirty="0"/>
                  <a:t>испытаниях</a:t>
                </a:r>
              </a:p>
              <a:p>
                <a:endParaRPr lang="ru-RU" sz="2600" dirty="0" smtClean="0">
                  <a:latin typeface="Roboto"/>
                </a:endParaRPr>
              </a:p>
              <a:p>
                <a:endParaRPr lang="ru-RU" dirty="0"/>
              </a:p>
            </p:txBody>
          </p:sp>
        </mc:Choice>
        <mc:Fallback xmlns="">
          <p:sp>
            <p:nvSpPr>
              <p:cNvPr id="6" name="Заголовок 2"/>
              <p:cNvSpPr txBox="1">
                <a:spLocks noRot="1" noChangeAspect="1" noMove="1" noResize="1" noEditPoints="1" noAdjustHandles="1" noChangeArrowheads="1" noChangeShapeType="1" noTextEdit="1"/>
              </p:cNvSpPr>
              <p:nvPr/>
            </p:nvSpPr>
            <p:spPr>
              <a:xfrm>
                <a:off x="476435" y="468946"/>
                <a:ext cx="10810306" cy="1528529"/>
              </a:xfrm>
              <a:prstGeom prst="rect">
                <a:avLst/>
              </a:prstGeom>
              <a:blipFill rotWithShape="1">
                <a:blip r:embed="rId2"/>
                <a:stretch>
                  <a:fillRect/>
                </a:stretch>
              </a:blipFill>
            </p:spPr>
            <p:txBody>
              <a:bodyPr/>
              <a:lstStyle/>
              <a:p>
                <a:r>
                  <a:rPr lang="ru-RU">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4"/>
          <p:cNvPicPr>
            <a:picLocks noChangeAspect="1" noChangeArrowheads="1"/>
          </p:cNvPicPr>
          <p:nvPr/>
        </p:nvPicPr>
        <p:blipFill>
          <a:blip r:embed="rId2"/>
          <a:srcRect/>
          <a:stretch>
            <a:fillRect/>
          </a:stretch>
        </p:blipFill>
        <p:spPr bwMode="auto">
          <a:xfrm>
            <a:off x="690847" y="2267152"/>
            <a:ext cx="7472362" cy="1441450"/>
          </a:xfrm>
          <a:prstGeom prst="rect">
            <a:avLst/>
          </a:prstGeom>
          <a:noFill/>
          <a:ln w="9525">
            <a:noFill/>
            <a:miter lim="800000"/>
            <a:headEnd/>
            <a:tailEnd/>
          </a:ln>
        </p:spPr>
      </p:pic>
      <p:sp>
        <p:nvSpPr>
          <p:cNvPr id="3" name="Заголовок 2"/>
          <p:cNvSpPr>
            <a:spLocks noGrp="1"/>
          </p:cNvSpPr>
          <p:nvPr>
            <p:ph type="title"/>
          </p:nvPr>
        </p:nvSpPr>
        <p:spPr/>
        <p:txBody>
          <a:bodyPr/>
          <a:lstStyle/>
          <a:p>
            <a:r>
              <a:rPr lang="ru-RU" dirty="0" smtClean="0"/>
              <a:t>Определить количество СВ</a:t>
            </a:r>
            <a:endParaRPr lang="ru-RU" dirty="0"/>
          </a:p>
        </p:txBody>
      </p:sp>
      <p:sp>
        <p:nvSpPr>
          <p:cNvPr id="5" name="TextBox 4"/>
          <p:cNvSpPr txBox="1"/>
          <p:nvPr/>
        </p:nvSpPr>
        <p:spPr>
          <a:xfrm>
            <a:off x="690847" y="1791287"/>
            <a:ext cx="2902998" cy="369332"/>
          </a:xfrm>
          <a:prstGeom prst="rect">
            <a:avLst/>
          </a:prstGeom>
          <a:noFill/>
        </p:spPr>
        <p:txBody>
          <a:bodyPr wrap="square" rtlCol="0">
            <a:spAutoFit/>
          </a:bodyPr>
          <a:lstStyle/>
          <a:p>
            <a:r>
              <a:rPr lang="ru-RU" dirty="0" smtClean="0"/>
              <a:t>Таблица 2</a:t>
            </a:r>
            <a:endParaRPr lang="ru-RU" dirty="0"/>
          </a:p>
        </p:txBody>
      </p:sp>
      <p:cxnSp>
        <p:nvCxnSpPr>
          <p:cNvPr id="7" name="Прямая соединительная линия 6"/>
          <p:cNvCxnSpPr/>
          <p:nvPr/>
        </p:nvCxnSpPr>
        <p:spPr>
          <a:xfrm>
            <a:off x="532660" y="1349406"/>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142875"/>
            <a:ext cx="11115675" cy="567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Заголовок 1"/>
          <p:cNvSpPr>
            <a:spLocks noGrp="1"/>
          </p:cNvSpPr>
          <p:nvPr>
            <p:ph type="title"/>
          </p:nvPr>
        </p:nvSpPr>
        <p:spPr bwMode="auto">
          <a:xfrm>
            <a:off x="433672" y="1915080"/>
            <a:ext cx="9917886" cy="2601383"/>
          </a:xfrm>
          <a:noFill/>
          <a:ln>
            <a:miter lim="800000"/>
            <a:headEnd/>
            <a:tailEnd/>
          </a:ln>
        </p:spPr>
        <p:txBody>
          <a:bodyPr vert="horz" wrap="square" lIns="91440" tIns="45720" rIns="91440" bIns="45720" numCol="1" anchorCtr="0" compatLnSpc="1">
            <a:prstTxWarp prst="textNoShape">
              <a:avLst/>
            </a:prstTxWarp>
            <a:noAutofit/>
          </a:bodyPr>
          <a:lstStyle/>
          <a:p>
            <a:pPr eaLnBrk="1" hangingPunct="1">
              <a:lnSpc>
                <a:spcPct val="150000"/>
              </a:lnSpc>
            </a:pPr>
            <a:r>
              <a:rPr lang="ru-RU" sz="4400" dirty="0" smtClean="0">
                <a:latin typeface="Roboto"/>
                <a:ea typeface="Roboto"/>
                <a:cs typeface="Roboto"/>
              </a:rPr>
              <a:t/>
            </a:r>
            <a:br>
              <a:rPr lang="ru-RU" sz="4400" dirty="0" smtClean="0">
                <a:latin typeface="Roboto"/>
                <a:ea typeface="Roboto"/>
                <a:cs typeface="Roboto"/>
              </a:rPr>
            </a:br>
            <a:r>
              <a:rPr lang="ru-RU" sz="4400" dirty="0">
                <a:latin typeface="Roboto"/>
                <a:ea typeface="Roboto"/>
                <a:cs typeface="Roboto"/>
              </a:rPr>
              <a:t/>
            </a:r>
            <a:br>
              <a:rPr lang="ru-RU" sz="4400" dirty="0">
                <a:latin typeface="Roboto"/>
                <a:ea typeface="Roboto"/>
                <a:cs typeface="Roboto"/>
              </a:rPr>
            </a:br>
            <a:r>
              <a:rPr lang="ru-RU" sz="4400" dirty="0" smtClean="0">
                <a:latin typeface="Roboto"/>
                <a:ea typeface="Roboto"/>
                <a:cs typeface="Roboto"/>
              </a:rPr>
              <a:t/>
            </a:r>
            <a:br>
              <a:rPr lang="ru-RU" sz="4400" dirty="0" smtClean="0">
                <a:latin typeface="Roboto"/>
                <a:ea typeface="Roboto"/>
                <a:cs typeface="Roboto"/>
              </a:rPr>
            </a:br>
            <a:r>
              <a:rPr lang="ru-RU" sz="4400" dirty="0">
                <a:latin typeface="Roboto"/>
                <a:ea typeface="Roboto"/>
                <a:cs typeface="Roboto"/>
              </a:rPr>
              <a:t/>
            </a:r>
            <a:br>
              <a:rPr lang="ru-RU" sz="4400" dirty="0">
                <a:latin typeface="Roboto"/>
                <a:ea typeface="Roboto"/>
                <a:cs typeface="Roboto"/>
              </a:rPr>
            </a:br>
            <a:r>
              <a:rPr lang="ru-RU" sz="4400" dirty="0" smtClean="0">
                <a:latin typeface="Roboto"/>
                <a:ea typeface="Roboto"/>
                <a:cs typeface="Roboto"/>
              </a:rPr>
              <a:t/>
            </a:r>
            <a:br>
              <a:rPr lang="ru-RU" sz="4400" dirty="0" smtClean="0">
                <a:latin typeface="Roboto"/>
                <a:ea typeface="Roboto"/>
                <a:cs typeface="Roboto"/>
              </a:rPr>
            </a:br>
            <a:r>
              <a:rPr lang="ru-RU" sz="4400" dirty="0" smtClean="0">
                <a:latin typeface="Roboto"/>
                <a:ea typeface="Roboto"/>
                <a:cs typeface="Roboto"/>
              </a:rPr>
              <a:t>Дискретная случайная величина принимает отделенные друг от друга значения.</a:t>
            </a:r>
            <a:br>
              <a:rPr lang="ru-RU" sz="4400" dirty="0" smtClean="0">
                <a:latin typeface="Roboto"/>
                <a:ea typeface="Roboto"/>
                <a:cs typeface="Roboto"/>
              </a:rPr>
            </a:br>
            <a:endParaRPr lang="ru-RU" sz="4400" dirty="0" smtClean="0">
              <a:latin typeface="Roboto"/>
              <a:ea typeface="Roboto"/>
              <a:cs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Заголовок 1"/>
          <p:cNvSpPr>
            <a:spLocks noGrp="1"/>
          </p:cNvSpPr>
          <p:nvPr>
            <p:ph type="title"/>
          </p:nvPr>
        </p:nvSpPr>
        <p:spPr bwMode="auto">
          <a:xfrm>
            <a:off x="435653" y="1393825"/>
            <a:ext cx="10810875" cy="1482725"/>
          </a:xfrm>
          <a:noFill/>
          <a:ln>
            <a:miter lim="800000"/>
            <a:headEnd/>
            <a:tailEnd/>
          </a:ln>
        </p:spPr>
        <p:txBody>
          <a:bodyPr vert="horz" wrap="square" lIns="91440" tIns="45720" rIns="91440" bIns="45720" numCol="1" anchorCtr="0" compatLnSpc="1">
            <a:prstTxWarp prst="textNoShape">
              <a:avLst/>
            </a:prstTxWarp>
            <a:normAutofit/>
          </a:bodyPr>
          <a:lstStyle/>
          <a:p>
            <a:pPr eaLnBrk="1" hangingPunct="1">
              <a:lnSpc>
                <a:spcPct val="150000"/>
              </a:lnSpc>
            </a:pPr>
            <a:r>
              <a:rPr lang="ru-RU" sz="2000" dirty="0" smtClean="0">
                <a:latin typeface="Roboto"/>
                <a:ea typeface="Roboto"/>
                <a:cs typeface="Roboto"/>
              </a:rPr>
              <a:t>1 ) В результате 100-кратного подбрасывания  монетки орел может выпасть </a:t>
            </a:r>
            <a:br>
              <a:rPr lang="ru-RU" sz="2000" dirty="0" smtClean="0">
                <a:latin typeface="Roboto"/>
                <a:ea typeface="Roboto"/>
                <a:cs typeface="Roboto"/>
              </a:rPr>
            </a:br>
            <a:r>
              <a:rPr lang="ru-RU" sz="2000" dirty="0" smtClean="0">
                <a:latin typeface="Roboto"/>
                <a:ea typeface="Roboto"/>
                <a:cs typeface="Roboto"/>
              </a:rPr>
              <a:t>50 или 51 раз (целое число в диапазоне от 0 до 100 включительно), но он не может</a:t>
            </a:r>
            <a:br>
              <a:rPr lang="ru-RU" sz="2000" dirty="0" smtClean="0">
                <a:latin typeface="Roboto"/>
                <a:ea typeface="Roboto"/>
                <a:cs typeface="Roboto"/>
              </a:rPr>
            </a:br>
            <a:r>
              <a:rPr lang="ru-RU" sz="2000" dirty="0" smtClean="0">
                <a:latin typeface="Roboto"/>
                <a:ea typeface="Roboto"/>
                <a:cs typeface="Roboto"/>
              </a:rPr>
              <a:t>выпасть 50 с половиной раз.</a:t>
            </a:r>
          </a:p>
        </p:txBody>
      </p:sp>
      <p:pic>
        <p:nvPicPr>
          <p:cNvPr id="36867" name="Picture 2"/>
          <p:cNvPicPr>
            <a:picLocks noChangeAspect="1" noChangeArrowheads="1"/>
          </p:cNvPicPr>
          <p:nvPr/>
        </p:nvPicPr>
        <p:blipFill>
          <a:blip r:embed="rId2"/>
          <a:srcRect/>
          <a:stretch>
            <a:fillRect/>
          </a:stretch>
        </p:blipFill>
        <p:spPr bwMode="auto">
          <a:xfrm>
            <a:off x="9188450" y="1624012"/>
            <a:ext cx="1590675" cy="1552575"/>
          </a:xfrm>
          <a:prstGeom prst="ellipse">
            <a:avLst/>
          </a:prstGeom>
          <a:ln w="101600" cap="rnd">
            <a:noFill/>
          </a:ln>
          <a:effectLst>
            <a:outerShdw blurRad="381000" dist="292100" dir="5400000" sx="-80000" sy="-18000" rotWithShape="0">
              <a:srgbClr val="6E32E0">
                <a:alpha val="22000"/>
              </a:srgbClr>
            </a:outerShdw>
          </a:effectLst>
          <a:scene3d>
            <a:camera prst="orthographicFront"/>
            <a:lightRig rig="contrasting" dir="t">
              <a:rot lat="0" lon="0" rev="3000000"/>
            </a:lightRig>
          </a:scene3d>
          <a:sp3d contourW="7620">
            <a:bevelT w="95250" h="31750"/>
            <a:contourClr>
              <a:srgbClr val="333333"/>
            </a:contourClr>
          </a:sp3d>
        </p:spPr>
      </p:pic>
      <mc:AlternateContent xmlns:mc="http://schemas.openxmlformats.org/markup-compatibility/2006" xmlns:a14="http://schemas.microsoft.com/office/drawing/2010/main">
        <mc:Choice Requires="a14">
          <p:sp>
            <p:nvSpPr>
              <p:cNvPr id="2" name="TextBox 1"/>
              <p:cNvSpPr txBox="1"/>
              <p:nvPr/>
            </p:nvSpPr>
            <p:spPr>
              <a:xfrm>
                <a:off x="547688" y="3400425"/>
                <a:ext cx="8882063"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dirty="0" smtClean="0">
                          <a:solidFill>
                            <a:srgbClr val="6E32E0"/>
                          </a:solidFill>
                          <a:latin typeface="Cambria Math"/>
                        </a:rPr>
                        <m:t>𝑋</m:t>
                      </m:r>
                      <m:r>
                        <a:rPr lang="en-US" sz="2200" b="0" i="1" dirty="0" smtClean="0">
                          <a:solidFill>
                            <a:srgbClr val="6E32E0"/>
                          </a:solidFill>
                          <a:latin typeface="Cambria Math"/>
                        </a:rPr>
                        <m:t>−</m:t>
                      </m:r>
                      <m:r>
                        <a:rPr lang="ru-RU" sz="2200" b="0" i="1" dirty="0" smtClean="0">
                          <a:solidFill>
                            <a:srgbClr val="6E32E0"/>
                          </a:solidFill>
                          <a:latin typeface="Cambria Math"/>
                        </a:rPr>
                        <m:t>число выпавших орлов при подбрасывании монетки 100 раз</m:t>
                      </m:r>
                    </m:oMath>
                  </m:oMathPara>
                </a14:m>
                <a:endParaRPr lang="ru-RU" sz="2200" dirty="0">
                  <a:solidFill>
                    <a:srgbClr val="6E32E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47688" y="3400425"/>
                <a:ext cx="8882063" cy="430887"/>
              </a:xfrm>
              <a:prstGeom prst="rect">
                <a:avLst/>
              </a:prstGeom>
              <a:blipFill rotWithShape="1">
                <a:blip r:embed="rId3"/>
                <a:stretch>
                  <a:fillRect b="-20000"/>
                </a:stretch>
              </a:blipFill>
            </p:spPr>
            <p:txBody>
              <a:bodyPr/>
              <a:lstStyle/>
              <a:p>
                <a:r>
                  <a:rPr lang="ru-RU">
                    <a:noFill/>
                  </a:rPr>
                  <a:t> </a:t>
                </a:r>
              </a:p>
            </p:txBody>
          </p:sp>
        </mc:Fallback>
      </mc:AlternateContent>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8" y="3990975"/>
            <a:ext cx="275272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Прямая соединительная линия 8"/>
          <p:cNvCxnSpPr/>
          <p:nvPr/>
        </p:nvCxnSpPr>
        <p:spPr>
          <a:xfrm>
            <a:off x="435653" y="1390681"/>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
        <p:nvSpPr>
          <p:cNvPr id="10" name="Заголовок 1">
            <a:extLst>
              <a:ext uri="{FF2B5EF4-FFF2-40B4-BE49-F238E27FC236}"/>
            </a:extLst>
          </p:cNvPr>
          <p:cNvSpPr txBox="1">
            <a:spLocks/>
          </p:cNvSpPr>
          <p:nvPr/>
        </p:nvSpPr>
        <p:spPr>
          <a:xfrm>
            <a:off x="491046" y="247650"/>
            <a:ext cx="10810875" cy="784225"/>
          </a:xfrm>
          <a:prstGeom prst="rect">
            <a:avLst/>
          </a:prstGeom>
        </p:spPr>
        <p:txBody>
          <a:bodyPr anchor="b">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eaLnBrk="1" fontAlgn="auto" hangingPunct="1">
              <a:spcAft>
                <a:spcPts val="0"/>
              </a:spcAft>
              <a:defRPr/>
            </a:pPr>
            <a:r>
              <a:rPr lang="ru-RU" dirty="0" smtClean="0"/>
              <a:t>Примеры дискретной случайной величины</a:t>
            </a:r>
            <a:endParaRPr lang="ru-RU" dirty="0"/>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3954</TotalTime>
  <Words>787</Words>
  <Application>Microsoft Office PowerPoint</Application>
  <PresentationFormat>Произвольный</PresentationFormat>
  <Paragraphs>183</Paragraphs>
  <Slides>27</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27</vt:i4>
      </vt:variant>
    </vt:vector>
  </HeadingPairs>
  <TitlesOfParts>
    <vt:vector size="28" baseType="lpstr">
      <vt:lpstr>Тема Office</vt:lpstr>
      <vt:lpstr>Теория вероятностей и математическая статистика</vt:lpstr>
      <vt:lpstr>Теория вероятности и математическая статистика</vt:lpstr>
      <vt:lpstr>На этом уроке мы изучим:</vt:lpstr>
      <vt:lpstr>Презентация PowerPoint</vt:lpstr>
      <vt:lpstr>Презентация PowerPoint</vt:lpstr>
      <vt:lpstr>Определить количество СВ</vt:lpstr>
      <vt:lpstr>Презентация PowerPoint</vt:lpstr>
      <vt:lpstr>     Дискретная случайная величина принимает отделенные друг от друга значения. </vt:lpstr>
      <vt:lpstr>1 ) В результате 100-кратного подбрасывания  монетки орел может выпасть  50 или 51 раз (целое число в диапазоне от 0 до 100 включительно), но он не может выпасть 50 с половиной раз.</vt:lpstr>
      <vt:lpstr>Примеры дискретной случайной величины</vt:lpstr>
      <vt:lpstr>Примеры дискретной случайной величины</vt:lpstr>
      <vt:lpstr>Закон распределения вероятностей случайной величины - это соответствие между возможными значениями этой величины и вероятностями, которые этим значениям соответствуют.  Иными словами закон распределения вероятностей случайной величины - это модель, которая описывает  поведение этой случайной величины  </vt:lpstr>
      <vt:lpstr> </vt:lpstr>
      <vt:lpstr>Презентация PowerPoint</vt:lpstr>
      <vt:lpstr>  Р(0) = 1/8= 0,125  Р(1)=3 /8 =0,375  Р(2) =3/8= 0,375  Р(3) =1/8= 0,125  0,125+0,375+0,375+0,125=1 </vt:lpstr>
      <vt:lpstr>Презентация PowerPoint</vt:lpstr>
      <vt:lpstr>Биномиальное распределение</vt:lpstr>
      <vt:lpstr>    </vt:lpstr>
      <vt:lpstr>Распределение Пуассона показывает вероятность числа наступления события А  за фиксированную  единицу измерения</vt:lpstr>
      <vt:lpstr>Задача: вероятность того, что среди писем, поступающих на определенный почтовый ящик, встретится письмо со спамом, составляет 0.01. Найдите вероятность того, что среди 1000 писем, поступивших на него за месяц, будет 11 со спамом</vt:lpstr>
      <vt:lpstr>Распределение Пуассона</vt:lpstr>
      <vt:lpstr>Математическое ожидание и дисперсия  для биномиального распределения</vt:lpstr>
      <vt:lpstr>Презентация PowerPoint</vt:lpstr>
      <vt:lpstr>Математическое ожидание и дисперсия  для распределения Пуассона</vt:lpstr>
      <vt:lpstr>Распределение Пуассона часто применяется в теории массового обслуживания (ТМО).  ТМО - это раздел теории вероятностей, в котором исследуется рациональный выбор структуры системы обслуживания и процесса обслуживания на основе изучения потоков требований на обслуживание, поступающих в систему и выходящих из неё, длительности ожидания и длины очередей.</vt:lpstr>
      <vt:lpstr>Презентация PowerPoint</vt:lpstr>
      <vt:lpstr>Итоги</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Microsoft Office User</dc:creator>
  <cp:lastModifiedBy>RePack by Diakov</cp:lastModifiedBy>
  <cp:revision>312</cp:revision>
  <dcterms:created xsi:type="dcterms:W3CDTF">2018-09-20T14:58:52Z</dcterms:created>
  <dcterms:modified xsi:type="dcterms:W3CDTF">2022-06-05T08:22:47Z</dcterms:modified>
</cp:coreProperties>
</file>